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9"/>
  </p:notesMasterIdLst>
  <p:handoutMasterIdLst>
    <p:handoutMasterId r:id="rId40"/>
  </p:handoutMasterIdLst>
  <p:sldIdLst>
    <p:sldId id="256" r:id="rId2"/>
    <p:sldId id="340" r:id="rId3"/>
    <p:sldId id="347" r:id="rId4"/>
    <p:sldId id="346" r:id="rId5"/>
    <p:sldId id="333" r:id="rId6"/>
    <p:sldId id="336" r:id="rId7"/>
    <p:sldId id="330" r:id="rId8"/>
    <p:sldId id="331" r:id="rId9"/>
    <p:sldId id="337" r:id="rId10"/>
    <p:sldId id="402" r:id="rId11"/>
    <p:sldId id="403" r:id="rId12"/>
    <p:sldId id="404" r:id="rId13"/>
    <p:sldId id="335" r:id="rId14"/>
    <p:sldId id="332" r:id="rId15"/>
    <p:sldId id="406" r:id="rId16"/>
    <p:sldId id="334" r:id="rId17"/>
    <p:sldId id="372" r:id="rId18"/>
    <p:sldId id="373" r:id="rId19"/>
    <p:sldId id="374" r:id="rId20"/>
    <p:sldId id="375" r:id="rId21"/>
    <p:sldId id="378" r:id="rId22"/>
    <p:sldId id="376" r:id="rId23"/>
    <p:sldId id="379" r:id="rId24"/>
    <p:sldId id="380" r:id="rId25"/>
    <p:sldId id="382" r:id="rId26"/>
    <p:sldId id="377" r:id="rId27"/>
    <p:sldId id="383" r:id="rId28"/>
    <p:sldId id="384" r:id="rId29"/>
    <p:sldId id="385" r:id="rId30"/>
    <p:sldId id="398" r:id="rId31"/>
    <p:sldId id="399" r:id="rId32"/>
    <p:sldId id="400" r:id="rId33"/>
    <p:sldId id="395" r:id="rId34"/>
    <p:sldId id="401" r:id="rId35"/>
    <p:sldId id="407" r:id="rId36"/>
    <p:sldId id="397" r:id="rId37"/>
    <p:sldId id="329" r:id="rId38"/>
  </p:sldIdLst>
  <p:sldSz cx="9144000" cy="6858000" type="screen4x3"/>
  <p:notesSz cx="6797675" cy="987425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E00"/>
    <a:srgbClr val="0E77BE"/>
    <a:srgbClr val="CFCFCF"/>
    <a:srgbClr val="C7C7C7"/>
    <a:srgbClr val="C4C4C4"/>
    <a:srgbClr val="CCCDD8"/>
    <a:srgbClr val="FF5353"/>
    <a:srgbClr val="007A37"/>
    <a:srgbClr val="00FF00"/>
    <a:srgbClr val="F7DB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1294" autoAdjust="0"/>
  </p:normalViewPr>
  <p:slideViewPr>
    <p:cSldViewPr>
      <p:cViewPr varScale="1">
        <p:scale>
          <a:sx n="119" d="100"/>
          <a:sy n="119" d="100"/>
        </p:scale>
        <p:origin x="972"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1">
            <a:lumMod val="75000"/>
          </a:schemeClr>
        </a:solidFill>
        <a:ln>
          <a:solidFill>
            <a:sysClr val="windowText" lastClr="000000"/>
          </a:solidFill>
        </a:ln>
        <a:effectLst/>
        <a:sp3d>
          <a:contourClr>
            <a:sysClr val="windowText" lastClr="000000"/>
          </a:contourClr>
        </a:sp3d>
      </c:spPr>
    </c:sideWall>
    <c:backWall>
      <c:thickness val="0"/>
      <c:spPr>
        <a:solidFill>
          <a:schemeClr val="bg1">
            <a:lumMod val="75000"/>
          </a:schemeClr>
        </a:solidFill>
        <a:ln>
          <a:solidFill>
            <a:sysClr val="windowText" lastClr="000000"/>
          </a:solidFill>
        </a:ln>
        <a:effectLst/>
        <a:sp3d>
          <a:contourClr>
            <a:sysClr val="windowText" lastClr="000000"/>
          </a:contourClr>
        </a:sp3d>
      </c:spPr>
    </c:backWall>
    <c:plotArea>
      <c:layout/>
      <c:bar3DChart>
        <c:barDir val="col"/>
        <c:grouping val="clustered"/>
        <c:varyColors val="0"/>
        <c:ser>
          <c:idx val="0"/>
          <c:order val="0"/>
          <c:spPr>
            <a:solidFill>
              <a:schemeClr val="accent1"/>
            </a:solidFill>
            <a:ln>
              <a:solidFill>
                <a:sysClr val="windowText" lastClr="000000"/>
              </a:solidFill>
            </a:ln>
            <a:effectLst/>
            <a:sp3d>
              <a:contourClr>
                <a:sysClr val="windowText" lastClr="000000"/>
              </a:contourClr>
            </a:sp3d>
          </c:spPr>
          <c:invertIfNegative val="0"/>
          <c:dPt>
            <c:idx val="0"/>
            <c:invertIfNegative val="0"/>
            <c:bubble3D val="0"/>
            <c:spPr>
              <a:solidFill>
                <a:srgbClr val="9999FF"/>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1-E3F2-435B-B7C0-CE84396050E7}"/>
              </c:ext>
            </c:extLst>
          </c:dPt>
          <c:dPt>
            <c:idx val="1"/>
            <c:invertIfNegative val="0"/>
            <c:bubble3D val="0"/>
            <c:spPr>
              <a:solidFill>
                <a:srgbClr val="990000"/>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3-E3F2-435B-B7C0-CE84396050E7}"/>
              </c:ext>
            </c:extLst>
          </c:dPt>
          <c:dPt>
            <c:idx val="2"/>
            <c:invertIfNegative val="0"/>
            <c:bubble3D val="0"/>
            <c:spPr>
              <a:solidFill>
                <a:srgbClr val="FFF0C1"/>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5-E3F2-435B-B7C0-CE84396050E7}"/>
              </c:ext>
            </c:extLst>
          </c:dPt>
          <c:dPt>
            <c:idx val="4"/>
            <c:invertIfNegative val="0"/>
            <c:bubble3D val="0"/>
            <c:spPr>
              <a:solidFill>
                <a:srgbClr val="9999FF"/>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7-E3F2-435B-B7C0-CE84396050E7}"/>
              </c:ext>
            </c:extLst>
          </c:dPt>
          <c:dPt>
            <c:idx val="5"/>
            <c:invertIfNegative val="0"/>
            <c:bubble3D val="0"/>
            <c:spPr>
              <a:solidFill>
                <a:srgbClr val="990000"/>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9-E3F2-435B-B7C0-CE84396050E7}"/>
              </c:ext>
            </c:extLst>
          </c:dPt>
          <c:dPt>
            <c:idx val="6"/>
            <c:invertIfNegative val="0"/>
            <c:bubble3D val="0"/>
            <c:spPr>
              <a:solidFill>
                <a:srgbClr val="FFF0C1"/>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B-E3F2-435B-B7C0-CE84396050E7}"/>
              </c:ext>
            </c:extLst>
          </c:dPt>
          <c:val>
            <c:numRef>
              <c:f>Sheet1!$E$18:$K$18</c:f>
              <c:numCache>
                <c:formatCode>General</c:formatCode>
                <c:ptCount val="7"/>
                <c:pt idx="0">
                  <c:v>100</c:v>
                </c:pt>
                <c:pt idx="1">
                  <c:v>3</c:v>
                </c:pt>
                <c:pt idx="2">
                  <c:v>0</c:v>
                </c:pt>
                <c:pt idx="4">
                  <c:v>100</c:v>
                </c:pt>
                <c:pt idx="5">
                  <c:v>5</c:v>
                </c:pt>
                <c:pt idx="6">
                  <c:v>77</c:v>
                </c:pt>
              </c:numCache>
            </c:numRef>
          </c:val>
          <c:extLst>
            <c:ext xmlns:c16="http://schemas.microsoft.com/office/drawing/2014/chart" uri="{C3380CC4-5D6E-409C-BE32-E72D297353CC}">
              <c16:uniqueId val="{0000000C-E3F2-435B-B7C0-CE84396050E7}"/>
            </c:ext>
          </c:extLst>
        </c:ser>
        <c:dLbls>
          <c:showLegendKey val="0"/>
          <c:showVal val="0"/>
          <c:showCatName val="0"/>
          <c:showSerName val="0"/>
          <c:showPercent val="0"/>
          <c:showBubbleSize val="0"/>
        </c:dLbls>
        <c:gapWidth val="150"/>
        <c:shape val="box"/>
        <c:axId val="399975936"/>
        <c:axId val="399976920"/>
        <c:axId val="0"/>
      </c:bar3DChart>
      <c:catAx>
        <c:axId val="399975936"/>
        <c:scaling>
          <c:orientation val="minMax"/>
        </c:scaling>
        <c:delete val="1"/>
        <c:axPos val="b"/>
        <c:majorTickMark val="none"/>
        <c:minorTickMark val="none"/>
        <c:tickLblPos val="nextTo"/>
        <c:crossAx val="399976920"/>
        <c:crosses val="autoZero"/>
        <c:auto val="1"/>
        <c:lblAlgn val="ctr"/>
        <c:lblOffset val="100"/>
        <c:noMultiLvlLbl val="0"/>
      </c:catAx>
      <c:valAx>
        <c:axId val="399976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9997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66144A51-1F54-4BBB-B170-7A4FD659387D}" type="datetimeFigureOut">
              <a:rPr lang="da-DK" smtClean="0"/>
              <a:t>29-09-2017</a:t>
            </a:fld>
            <a:endParaRPr lang="da-DK"/>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6A68FA60-D6FC-46EF-8005-06C16C23E7C7}" type="slidenum">
              <a:rPr lang="da-DK" smtClean="0"/>
              <a:t>‹nr.›</a:t>
            </a:fld>
            <a:endParaRPr lang="da-DK"/>
          </a:p>
        </p:txBody>
      </p:sp>
    </p:spTree>
    <p:extLst>
      <p:ext uri="{BB962C8B-B14F-4D97-AF65-F5344CB8AC3E}">
        <p14:creationId xmlns:p14="http://schemas.microsoft.com/office/powerpoint/2010/main" val="2761585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F3D4703-097C-4CE6-B0E3-09286A26ACFD}" type="datetimeFigureOut">
              <a:rPr lang="da-DK" smtClean="0"/>
              <a:t>29-09-2017</a:t>
            </a:fld>
            <a:endParaRPr lang="da-DK"/>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17ABE37-3C20-45D7-8CC3-82283E824BC1}" type="slidenum">
              <a:rPr lang="da-DK" smtClean="0"/>
              <a:t>‹nr.›</a:t>
            </a:fld>
            <a:endParaRPr lang="da-DK"/>
          </a:p>
        </p:txBody>
      </p:sp>
    </p:spTree>
    <p:extLst>
      <p:ext uri="{BB962C8B-B14F-4D97-AF65-F5344CB8AC3E}">
        <p14:creationId xmlns:p14="http://schemas.microsoft.com/office/powerpoint/2010/main" val="3070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7ABE37-3C20-45D7-8CC3-82283E824BC1}" type="slidenum">
              <a:rPr lang="da-DK" smtClean="0"/>
              <a:t>1</a:t>
            </a:fld>
            <a:endParaRPr lang="da-DK"/>
          </a:p>
        </p:txBody>
      </p:sp>
    </p:spTree>
    <p:extLst>
      <p:ext uri="{BB962C8B-B14F-4D97-AF65-F5344CB8AC3E}">
        <p14:creationId xmlns:p14="http://schemas.microsoft.com/office/powerpoint/2010/main" val="309859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10</a:t>
            </a:fld>
            <a:endParaRPr lang="da-DK"/>
          </a:p>
        </p:txBody>
      </p:sp>
    </p:spTree>
    <p:extLst>
      <p:ext uri="{BB962C8B-B14F-4D97-AF65-F5344CB8AC3E}">
        <p14:creationId xmlns:p14="http://schemas.microsoft.com/office/powerpoint/2010/main" val="340850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11</a:t>
            </a:fld>
            <a:endParaRPr lang="da-DK"/>
          </a:p>
        </p:txBody>
      </p:sp>
    </p:spTree>
    <p:extLst>
      <p:ext uri="{BB962C8B-B14F-4D97-AF65-F5344CB8AC3E}">
        <p14:creationId xmlns:p14="http://schemas.microsoft.com/office/powerpoint/2010/main" val="209611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12</a:t>
            </a:fld>
            <a:endParaRPr lang="da-DK"/>
          </a:p>
        </p:txBody>
      </p:sp>
    </p:spTree>
    <p:extLst>
      <p:ext uri="{BB962C8B-B14F-4D97-AF65-F5344CB8AC3E}">
        <p14:creationId xmlns:p14="http://schemas.microsoft.com/office/powerpoint/2010/main" val="370256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13</a:t>
            </a:fld>
            <a:endParaRPr lang="da-DK"/>
          </a:p>
        </p:txBody>
      </p:sp>
    </p:spTree>
    <p:extLst>
      <p:ext uri="{BB962C8B-B14F-4D97-AF65-F5344CB8AC3E}">
        <p14:creationId xmlns:p14="http://schemas.microsoft.com/office/powerpoint/2010/main" val="264437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14</a:t>
            </a:fld>
            <a:endParaRPr lang="da-DK"/>
          </a:p>
        </p:txBody>
      </p:sp>
    </p:spTree>
    <p:extLst>
      <p:ext uri="{BB962C8B-B14F-4D97-AF65-F5344CB8AC3E}">
        <p14:creationId xmlns:p14="http://schemas.microsoft.com/office/powerpoint/2010/main" val="261394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15</a:t>
            </a:fld>
            <a:endParaRPr lang="da-DK"/>
          </a:p>
        </p:txBody>
      </p:sp>
    </p:spTree>
    <p:extLst>
      <p:ext uri="{BB962C8B-B14F-4D97-AF65-F5344CB8AC3E}">
        <p14:creationId xmlns:p14="http://schemas.microsoft.com/office/powerpoint/2010/main" val="2762920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16</a:t>
            </a:fld>
            <a:endParaRPr lang="da-DK"/>
          </a:p>
        </p:txBody>
      </p:sp>
    </p:spTree>
    <p:extLst>
      <p:ext uri="{BB962C8B-B14F-4D97-AF65-F5344CB8AC3E}">
        <p14:creationId xmlns:p14="http://schemas.microsoft.com/office/powerpoint/2010/main" val="229529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17</a:t>
            </a:fld>
            <a:endParaRPr lang="da-DK"/>
          </a:p>
        </p:txBody>
      </p:sp>
    </p:spTree>
    <p:extLst>
      <p:ext uri="{BB962C8B-B14F-4D97-AF65-F5344CB8AC3E}">
        <p14:creationId xmlns:p14="http://schemas.microsoft.com/office/powerpoint/2010/main" val="211467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18</a:t>
            </a:fld>
            <a:endParaRPr lang="da-DK"/>
          </a:p>
        </p:txBody>
      </p:sp>
    </p:spTree>
    <p:extLst>
      <p:ext uri="{BB962C8B-B14F-4D97-AF65-F5344CB8AC3E}">
        <p14:creationId xmlns:p14="http://schemas.microsoft.com/office/powerpoint/2010/main" val="1997171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19</a:t>
            </a:fld>
            <a:endParaRPr lang="da-DK"/>
          </a:p>
        </p:txBody>
      </p:sp>
    </p:spTree>
    <p:extLst>
      <p:ext uri="{BB962C8B-B14F-4D97-AF65-F5344CB8AC3E}">
        <p14:creationId xmlns:p14="http://schemas.microsoft.com/office/powerpoint/2010/main" val="197326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7ABE37-3C20-45D7-8CC3-82283E824BC1}" type="slidenum">
              <a:rPr lang="da-DK" smtClean="0"/>
              <a:t>2</a:t>
            </a:fld>
            <a:endParaRPr lang="da-DK"/>
          </a:p>
        </p:txBody>
      </p:sp>
    </p:spTree>
    <p:extLst>
      <p:ext uri="{BB962C8B-B14F-4D97-AF65-F5344CB8AC3E}">
        <p14:creationId xmlns:p14="http://schemas.microsoft.com/office/powerpoint/2010/main" val="163887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20</a:t>
            </a:fld>
            <a:endParaRPr lang="da-DK"/>
          </a:p>
        </p:txBody>
      </p:sp>
    </p:spTree>
    <p:extLst>
      <p:ext uri="{BB962C8B-B14F-4D97-AF65-F5344CB8AC3E}">
        <p14:creationId xmlns:p14="http://schemas.microsoft.com/office/powerpoint/2010/main" val="2648810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21</a:t>
            </a:fld>
            <a:endParaRPr lang="da-DK"/>
          </a:p>
        </p:txBody>
      </p:sp>
    </p:spTree>
    <p:extLst>
      <p:ext uri="{BB962C8B-B14F-4D97-AF65-F5344CB8AC3E}">
        <p14:creationId xmlns:p14="http://schemas.microsoft.com/office/powerpoint/2010/main" val="107989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22</a:t>
            </a:fld>
            <a:endParaRPr lang="da-DK"/>
          </a:p>
        </p:txBody>
      </p:sp>
    </p:spTree>
    <p:extLst>
      <p:ext uri="{BB962C8B-B14F-4D97-AF65-F5344CB8AC3E}">
        <p14:creationId xmlns:p14="http://schemas.microsoft.com/office/powerpoint/2010/main" val="1219424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23</a:t>
            </a:fld>
            <a:endParaRPr lang="da-DK"/>
          </a:p>
        </p:txBody>
      </p:sp>
    </p:spTree>
    <p:extLst>
      <p:ext uri="{BB962C8B-B14F-4D97-AF65-F5344CB8AC3E}">
        <p14:creationId xmlns:p14="http://schemas.microsoft.com/office/powerpoint/2010/main" val="2782567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24</a:t>
            </a:fld>
            <a:endParaRPr lang="da-DK"/>
          </a:p>
        </p:txBody>
      </p:sp>
    </p:spTree>
    <p:extLst>
      <p:ext uri="{BB962C8B-B14F-4D97-AF65-F5344CB8AC3E}">
        <p14:creationId xmlns:p14="http://schemas.microsoft.com/office/powerpoint/2010/main" val="2930264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25</a:t>
            </a:fld>
            <a:endParaRPr lang="da-DK"/>
          </a:p>
        </p:txBody>
      </p:sp>
    </p:spTree>
    <p:extLst>
      <p:ext uri="{BB962C8B-B14F-4D97-AF65-F5344CB8AC3E}">
        <p14:creationId xmlns:p14="http://schemas.microsoft.com/office/powerpoint/2010/main" val="1832526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26</a:t>
            </a:fld>
            <a:endParaRPr lang="da-DK"/>
          </a:p>
        </p:txBody>
      </p:sp>
    </p:spTree>
    <p:extLst>
      <p:ext uri="{BB962C8B-B14F-4D97-AF65-F5344CB8AC3E}">
        <p14:creationId xmlns:p14="http://schemas.microsoft.com/office/powerpoint/2010/main" val="2791407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27</a:t>
            </a:fld>
            <a:endParaRPr lang="da-DK"/>
          </a:p>
        </p:txBody>
      </p:sp>
    </p:spTree>
    <p:extLst>
      <p:ext uri="{BB962C8B-B14F-4D97-AF65-F5344CB8AC3E}">
        <p14:creationId xmlns:p14="http://schemas.microsoft.com/office/powerpoint/2010/main" val="3887241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28</a:t>
            </a:fld>
            <a:endParaRPr lang="da-DK"/>
          </a:p>
        </p:txBody>
      </p:sp>
    </p:spTree>
    <p:extLst>
      <p:ext uri="{BB962C8B-B14F-4D97-AF65-F5344CB8AC3E}">
        <p14:creationId xmlns:p14="http://schemas.microsoft.com/office/powerpoint/2010/main" val="3063020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29</a:t>
            </a:fld>
            <a:endParaRPr lang="da-DK"/>
          </a:p>
        </p:txBody>
      </p:sp>
    </p:spTree>
    <p:extLst>
      <p:ext uri="{BB962C8B-B14F-4D97-AF65-F5344CB8AC3E}">
        <p14:creationId xmlns:p14="http://schemas.microsoft.com/office/powerpoint/2010/main" val="126539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7ABE37-3C20-45D7-8CC3-82283E824BC1}" type="slidenum">
              <a:rPr lang="da-DK" smtClean="0"/>
              <a:t>3</a:t>
            </a:fld>
            <a:endParaRPr lang="da-DK"/>
          </a:p>
        </p:txBody>
      </p:sp>
    </p:spTree>
    <p:extLst>
      <p:ext uri="{BB962C8B-B14F-4D97-AF65-F5344CB8AC3E}">
        <p14:creationId xmlns:p14="http://schemas.microsoft.com/office/powerpoint/2010/main" val="1153727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30</a:t>
            </a:fld>
            <a:endParaRPr lang="da-DK"/>
          </a:p>
        </p:txBody>
      </p:sp>
    </p:spTree>
    <p:extLst>
      <p:ext uri="{BB962C8B-B14F-4D97-AF65-F5344CB8AC3E}">
        <p14:creationId xmlns:p14="http://schemas.microsoft.com/office/powerpoint/2010/main" val="500321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31</a:t>
            </a:fld>
            <a:endParaRPr lang="da-DK"/>
          </a:p>
        </p:txBody>
      </p:sp>
    </p:spTree>
    <p:extLst>
      <p:ext uri="{BB962C8B-B14F-4D97-AF65-F5344CB8AC3E}">
        <p14:creationId xmlns:p14="http://schemas.microsoft.com/office/powerpoint/2010/main" val="510702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32</a:t>
            </a:fld>
            <a:endParaRPr lang="da-DK"/>
          </a:p>
        </p:txBody>
      </p:sp>
    </p:spTree>
    <p:extLst>
      <p:ext uri="{BB962C8B-B14F-4D97-AF65-F5344CB8AC3E}">
        <p14:creationId xmlns:p14="http://schemas.microsoft.com/office/powerpoint/2010/main" val="2686572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33</a:t>
            </a:fld>
            <a:endParaRPr lang="da-DK"/>
          </a:p>
        </p:txBody>
      </p:sp>
    </p:spTree>
    <p:extLst>
      <p:ext uri="{BB962C8B-B14F-4D97-AF65-F5344CB8AC3E}">
        <p14:creationId xmlns:p14="http://schemas.microsoft.com/office/powerpoint/2010/main" val="59633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34</a:t>
            </a:fld>
            <a:endParaRPr lang="da-DK"/>
          </a:p>
        </p:txBody>
      </p:sp>
    </p:spTree>
    <p:extLst>
      <p:ext uri="{BB962C8B-B14F-4D97-AF65-F5344CB8AC3E}">
        <p14:creationId xmlns:p14="http://schemas.microsoft.com/office/powerpoint/2010/main" val="1864514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35</a:t>
            </a:fld>
            <a:endParaRPr lang="da-DK"/>
          </a:p>
        </p:txBody>
      </p:sp>
    </p:spTree>
    <p:extLst>
      <p:ext uri="{BB962C8B-B14F-4D97-AF65-F5344CB8AC3E}">
        <p14:creationId xmlns:p14="http://schemas.microsoft.com/office/powerpoint/2010/main" val="1196771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36</a:t>
            </a:fld>
            <a:endParaRPr lang="da-DK"/>
          </a:p>
        </p:txBody>
      </p:sp>
    </p:spTree>
    <p:extLst>
      <p:ext uri="{BB962C8B-B14F-4D97-AF65-F5344CB8AC3E}">
        <p14:creationId xmlns:p14="http://schemas.microsoft.com/office/powerpoint/2010/main" val="459940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7ABE37-3C20-45D7-8CC3-82283E824BC1}" type="slidenum">
              <a:rPr lang="da-DK" smtClean="0"/>
              <a:t>37</a:t>
            </a:fld>
            <a:endParaRPr lang="da-DK"/>
          </a:p>
        </p:txBody>
      </p:sp>
    </p:spTree>
    <p:extLst>
      <p:ext uri="{BB962C8B-B14F-4D97-AF65-F5344CB8AC3E}">
        <p14:creationId xmlns:p14="http://schemas.microsoft.com/office/powerpoint/2010/main" val="328843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4</a:t>
            </a:fld>
            <a:endParaRPr lang="da-DK"/>
          </a:p>
        </p:txBody>
      </p:sp>
    </p:spTree>
    <p:extLst>
      <p:ext uri="{BB962C8B-B14F-4D97-AF65-F5344CB8AC3E}">
        <p14:creationId xmlns:p14="http://schemas.microsoft.com/office/powerpoint/2010/main" val="397776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5</a:t>
            </a:fld>
            <a:endParaRPr lang="da-DK"/>
          </a:p>
        </p:txBody>
      </p:sp>
    </p:spTree>
    <p:extLst>
      <p:ext uri="{BB962C8B-B14F-4D97-AF65-F5344CB8AC3E}">
        <p14:creationId xmlns:p14="http://schemas.microsoft.com/office/powerpoint/2010/main" val="391381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7ABE37-3C20-45D7-8CC3-82283E824BC1}" type="slidenum">
              <a:rPr lang="da-DK" smtClean="0"/>
              <a:t>6</a:t>
            </a:fld>
            <a:endParaRPr lang="da-DK"/>
          </a:p>
        </p:txBody>
      </p:sp>
    </p:spTree>
    <p:extLst>
      <p:ext uri="{BB962C8B-B14F-4D97-AF65-F5344CB8AC3E}">
        <p14:creationId xmlns:p14="http://schemas.microsoft.com/office/powerpoint/2010/main" val="330989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7ABE37-3C20-45D7-8CC3-82283E824BC1}" type="slidenum">
              <a:rPr lang="da-DK" smtClean="0"/>
              <a:t>7</a:t>
            </a:fld>
            <a:endParaRPr lang="da-DK"/>
          </a:p>
        </p:txBody>
      </p:sp>
    </p:spTree>
    <p:extLst>
      <p:ext uri="{BB962C8B-B14F-4D97-AF65-F5344CB8AC3E}">
        <p14:creationId xmlns:p14="http://schemas.microsoft.com/office/powerpoint/2010/main" val="153464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17ABE37-3C20-45D7-8CC3-82283E824BC1}" type="slidenum">
              <a:rPr lang="da-DK" smtClean="0"/>
              <a:t>8</a:t>
            </a:fld>
            <a:endParaRPr lang="da-DK"/>
          </a:p>
        </p:txBody>
      </p:sp>
    </p:spTree>
    <p:extLst>
      <p:ext uri="{BB962C8B-B14F-4D97-AF65-F5344CB8AC3E}">
        <p14:creationId xmlns:p14="http://schemas.microsoft.com/office/powerpoint/2010/main" val="162018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B17ABE37-3C20-45D7-8CC3-82283E824BC1}" type="slidenum">
              <a:rPr lang="da-DK" smtClean="0"/>
              <a:t>9</a:t>
            </a:fld>
            <a:endParaRPr lang="da-DK"/>
          </a:p>
        </p:txBody>
      </p:sp>
    </p:spTree>
    <p:extLst>
      <p:ext uri="{BB962C8B-B14F-4D97-AF65-F5344CB8AC3E}">
        <p14:creationId xmlns:p14="http://schemas.microsoft.com/office/powerpoint/2010/main" val="2385176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s">
    <p:spTree>
      <p:nvGrpSpPr>
        <p:cNvPr id="1" name=""/>
        <p:cNvGrpSpPr/>
        <p:nvPr/>
      </p:nvGrpSpPr>
      <p:grpSpPr>
        <a:xfrm>
          <a:off x="0" y="0"/>
          <a:ext cx="0" cy="0"/>
          <a:chOff x="0" y="0"/>
          <a:chExt cx="0" cy="0"/>
        </a:xfrm>
      </p:grpSpPr>
      <p:cxnSp>
        <p:nvCxnSpPr>
          <p:cNvPr id="31" name="Lige forbindelse 30"/>
          <p:cNvCxnSpPr/>
          <p:nvPr/>
        </p:nvCxnSpPr>
        <p:spPr>
          <a:xfrm>
            <a:off x="0" y="260648"/>
            <a:ext cx="9144000" cy="0"/>
          </a:xfrm>
          <a:prstGeom prst="line">
            <a:avLst/>
          </a:prstGeom>
          <a:ln w="38100">
            <a:solidFill>
              <a:srgbClr val="C8DA00"/>
            </a:solidFill>
          </a:ln>
        </p:spPr>
        <p:style>
          <a:lnRef idx="1">
            <a:schemeClr val="accent3"/>
          </a:lnRef>
          <a:fillRef idx="0">
            <a:schemeClr val="accent3"/>
          </a:fillRef>
          <a:effectRef idx="0">
            <a:schemeClr val="accent3"/>
          </a:effectRef>
          <a:fontRef idx="minor">
            <a:schemeClr val="tx1"/>
          </a:fontRef>
        </p:style>
      </p:cxn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85907" y="1126816"/>
            <a:ext cx="3172187" cy="6966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217" y="6010548"/>
            <a:ext cx="3337567" cy="579247"/>
          </a:xfrm>
          <a:prstGeom prst="rect">
            <a:avLst/>
          </a:prstGeom>
        </p:spPr>
      </p:pic>
      <p:sp>
        <p:nvSpPr>
          <p:cNvPr id="10" name="Pladsholder til tekst 14"/>
          <p:cNvSpPr>
            <a:spLocks noGrp="1"/>
          </p:cNvSpPr>
          <p:nvPr>
            <p:ph type="body" sz="quarter" idx="10" hasCustomPrompt="1"/>
          </p:nvPr>
        </p:nvSpPr>
        <p:spPr>
          <a:xfrm>
            <a:off x="1403350" y="3501008"/>
            <a:ext cx="6337300" cy="1727423"/>
          </a:xfrm>
          <a:prstGeom prst="rect">
            <a:avLst/>
          </a:prstGeom>
        </p:spPr>
        <p:txBody>
          <a:bodyPr/>
          <a:lstStyle>
            <a:lvl1pPr marL="0" indent="0" algn="ctr">
              <a:buNone/>
              <a:defRPr lang="da-DK" sz="3200" kern="1200" dirty="0">
                <a:solidFill>
                  <a:schemeClr val="tx1">
                    <a:tint val="75000"/>
                  </a:schemeClr>
                </a:solidFill>
                <a:latin typeface="Calibri" panose="020F0502020204030204" pitchFamily="34" charset="0"/>
                <a:ea typeface="+mn-ea"/>
                <a:cs typeface="Calibri" panose="020F0502020204030204" pitchFamily="34" charset="0"/>
              </a:defRPr>
            </a:lvl1pPr>
          </a:lstStyle>
          <a:p>
            <a:r>
              <a:rPr lang="en-GB" dirty="0">
                <a:latin typeface="Neo Sans" panose="020B0504020202020204" pitchFamily="34" charset="0"/>
              </a:rPr>
              <a:t>Presentation Sub-title</a:t>
            </a:r>
            <a:endParaRPr lang="da-DK" dirty="0">
              <a:latin typeface="Neo Sans" panose="020B0504020202020204" pitchFamily="34" charset="0"/>
            </a:endParaRPr>
          </a:p>
        </p:txBody>
      </p:sp>
      <p:sp>
        <p:nvSpPr>
          <p:cNvPr id="14" name="Titel 1"/>
          <p:cNvSpPr>
            <a:spLocks noGrp="1"/>
          </p:cNvSpPr>
          <p:nvPr>
            <p:ph type="title" hasCustomPrompt="1"/>
          </p:nvPr>
        </p:nvSpPr>
        <p:spPr>
          <a:xfrm>
            <a:off x="457200" y="2348880"/>
            <a:ext cx="8229600" cy="1368152"/>
          </a:xfrm>
          <a:prstGeom prst="rect">
            <a:avLst/>
          </a:prstGeom>
        </p:spPr>
        <p:txBody>
          <a:bodyPr anchor="ctr"/>
          <a:lstStyle>
            <a:lvl1pPr>
              <a:defRPr>
                <a:latin typeface="Calibri" panose="020F0502020204030204" pitchFamily="34" charset="0"/>
                <a:cs typeface="Calibri" panose="020F0502020204030204" pitchFamily="34" charset="0"/>
              </a:defRPr>
            </a:lvl1pPr>
          </a:lstStyle>
          <a:p>
            <a:r>
              <a:rPr lang="en-GB" dirty="0">
                <a:latin typeface="Neo Sans" panose="020B0504020202020204" pitchFamily="34" charset="0"/>
              </a:rPr>
              <a:t>Presentation Title</a:t>
            </a:r>
            <a:endParaRPr lang="da-DK" dirty="0"/>
          </a:p>
        </p:txBody>
      </p:sp>
    </p:spTree>
    <p:extLst>
      <p:ext uri="{BB962C8B-B14F-4D97-AF65-F5344CB8AC3E}">
        <p14:creationId xmlns:p14="http://schemas.microsoft.com/office/powerpoint/2010/main" val="403100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720000"/>
          </a:xfrm>
          <a:prstGeom prst="rect">
            <a:avLst/>
          </a:prstGeom>
        </p:spPr>
        <p:txBody>
          <a:bodyPr anchor="ctr"/>
          <a:lstStyle>
            <a:lvl1pPr algn="l">
              <a:defRPr sz="2400"/>
            </a:lvl1pPr>
          </a:lstStyle>
          <a:p>
            <a:r>
              <a:rPr lang="da-DK" dirty="0"/>
              <a:t>Slide Title</a:t>
            </a:r>
          </a:p>
        </p:txBody>
      </p:sp>
      <p:sp>
        <p:nvSpPr>
          <p:cNvPr id="3" name="Pladsholder til lodret titel 2"/>
          <p:cNvSpPr>
            <a:spLocks noGrp="1"/>
          </p:cNvSpPr>
          <p:nvPr>
            <p:ph type="body" orient="vert" idx="1"/>
          </p:nvPr>
        </p:nvSpPr>
        <p:spPr>
          <a:xfrm>
            <a:off x="457200" y="1124744"/>
            <a:ext cx="8229600" cy="5184576"/>
          </a:xfrm>
          <a:prstGeom prst="rect">
            <a:avLst/>
          </a:prstGeom>
        </p:spPr>
        <p:txBody>
          <a:bodyPr vert="eaVert"/>
          <a:lstStyle>
            <a:lvl1pPr marL="342900" indent="-342900">
              <a:buClr>
                <a:srgbClr val="C8DA00"/>
              </a:buClr>
              <a:buFont typeface="Wingdings" panose="05000000000000000000" pitchFamily="2" charset="2"/>
              <a:buChar char="§"/>
              <a:defRPr/>
            </a:lvl1pPr>
            <a:lvl2pPr marL="742950" indent="-285750">
              <a:buClr>
                <a:srgbClr val="C8DA00"/>
              </a:buClr>
              <a:buFont typeface="Wingdings" panose="05000000000000000000" pitchFamily="2" charset="2"/>
              <a:buChar char="§"/>
              <a:defRPr/>
            </a:lvl2pPr>
            <a:lvl3pPr marL="1143000" indent="-228600">
              <a:buClr>
                <a:srgbClr val="C8DA00"/>
              </a:buClr>
              <a:buFont typeface="Wingdings" panose="05000000000000000000" pitchFamily="2" charset="2"/>
              <a:buChar char="§"/>
              <a:defRPr/>
            </a:lvl3pPr>
            <a:lvl4pPr marL="1600200" indent="-228600">
              <a:buClr>
                <a:srgbClr val="C8DA00"/>
              </a:buClr>
              <a:buFont typeface="Wingdings" panose="05000000000000000000" pitchFamily="2" charset="2"/>
              <a:buChar char="§"/>
              <a:defRPr/>
            </a:lvl4pPr>
            <a:lvl5pPr marL="2057400" indent="-228600">
              <a:buClr>
                <a:srgbClr val="C8DA00"/>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377635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8097932" y="260648"/>
            <a:ext cx="720000" cy="6336704"/>
          </a:xfrm>
          <a:prstGeom prst="rect">
            <a:avLst/>
          </a:prstGeom>
        </p:spPr>
        <p:txBody>
          <a:bodyPr vert="eaVert" anchor="ctr"/>
          <a:lstStyle>
            <a:lvl1pPr algn="l">
              <a:defRPr sz="2400"/>
            </a:lvl1pPr>
          </a:lstStyle>
          <a:p>
            <a:r>
              <a:rPr lang="da-DK" dirty="0"/>
              <a:t>Slide Title</a:t>
            </a:r>
          </a:p>
        </p:txBody>
      </p:sp>
      <p:sp>
        <p:nvSpPr>
          <p:cNvPr id="3" name="Pladsholder til lodret titel 2"/>
          <p:cNvSpPr>
            <a:spLocks noGrp="1"/>
          </p:cNvSpPr>
          <p:nvPr>
            <p:ph type="body" orient="vert" idx="1"/>
          </p:nvPr>
        </p:nvSpPr>
        <p:spPr>
          <a:xfrm>
            <a:off x="457200" y="274638"/>
            <a:ext cx="7499176" cy="6322714"/>
          </a:xfrm>
          <a:prstGeom prst="rect">
            <a:avLst/>
          </a:prstGeom>
        </p:spPr>
        <p:txBody>
          <a:bodyPr vert="eaVert"/>
          <a:lstStyle>
            <a:lvl1pPr marL="342900" indent="-342900">
              <a:buClr>
                <a:srgbClr val="C8DA00"/>
              </a:buClr>
              <a:buFont typeface="Wingdings" panose="05000000000000000000" pitchFamily="2" charset="2"/>
              <a:buChar char="§"/>
              <a:defRPr/>
            </a:lvl1pPr>
            <a:lvl2pPr marL="742950" indent="-285750">
              <a:buClr>
                <a:srgbClr val="C8DA00"/>
              </a:buClr>
              <a:buFont typeface="Wingdings" panose="05000000000000000000" pitchFamily="2" charset="2"/>
              <a:buChar char="§"/>
              <a:defRPr/>
            </a:lvl2pPr>
            <a:lvl3pPr marL="1143000" indent="-228600">
              <a:buClr>
                <a:srgbClr val="C8DA00"/>
              </a:buClr>
              <a:buFont typeface="Wingdings" panose="05000000000000000000" pitchFamily="2" charset="2"/>
              <a:buChar char="§"/>
              <a:defRPr/>
            </a:lvl3pPr>
            <a:lvl4pPr marL="1600200" indent="-228600">
              <a:buClr>
                <a:srgbClr val="C8DA00"/>
              </a:buClr>
              <a:buFont typeface="Wingdings" panose="05000000000000000000" pitchFamily="2" charset="2"/>
              <a:buChar char="§"/>
              <a:defRPr/>
            </a:lvl4pPr>
            <a:lvl5pPr marL="2057400" indent="-228600">
              <a:buClr>
                <a:srgbClr val="C8DA00"/>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8" name="TextBox 3"/>
          <p:cNvSpPr txBox="1"/>
          <p:nvPr/>
        </p:nvSpPr>
        <p:spPr>
          <a:xfrm rot="5400000">
            <a:off x="-137361" y="354518"/>
            <a:ext cx="691215" cy="215444"/>
          </a:xfrm>
          <a:prstGeom prst="rect">
            <a:avLst/>
          </a:prstGeom>
          <a:noFill/>
        </p:spPr>
        <p:txBody>
          <a:bodyPr wrap="none" rtlCol="0">
            <a:spAutoFit/>
          </a:bodyPr>
          <a:lstStyle/>
          <a:p>
            <a:pPr algn="ctr"/>
            <a:r>
              <a:rPr lang="en-GB" sz="800" dirty="0">
                <a:solidFill>
                  <a:srgbClr val="002060"/>
                </a:solidFill>
                <a:latin typeface="Myriad Pro" pitchFamily="34" charset="0"/>
              </a:rPr>
              <a:t>ww.frese.eu</a:t>
            </a:r>
            <a:endParaRPr lang="da-DK" sz="800" dirty="0">
              <a:solidFill>
                <a:srgbClr val="002060"/>
              </a:solidFill>
              <a:latin typeface="Myriad Pro"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8170706" y="5854627"/>
            <a:ext cx="1296144" cy="28464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Lige forbindelse 16"/>
          <p:cNvCxnSpPr/>
          <p:nvPr/>
        </p:nvCxnSpPr>
        <p:spPr>
          <a:xfrm flipH="1">
            <a:off x="8817932" y="-171400"/>
            <a:ext cx="846" cy="5295841"/>
          </a:xfrm>
          <a:prstGeom prst="line">
            <a:avLst/>
          </a:prstGeom>
          <a:ln w="38100">
            <a:solidFill>
              <a:srgbClr val="1E3382"/>
            </a:solidFill>
          </a:ln>
        </p:spPr>
        <p:style>
          <a:lnRef idx="1">
            <a:schemeClr val="accent3"/>
          </a:lnRef>
          <a:fillRef idx="0">
            <a:schemeClr val="accent3"/>
          </a:fillRef>
          <a:effectRef idx="0">
            <a:schemeClr val="accent3"/>
          </a:effectRef>
          <a:fontRef idx="minor">
            <a:schemeClr val="tx1"/>
          </a:fontRef>
        </p:style>
      </p:cxnSp>
      <p:sp>
        <p:nvSpPr>
          <p:cNvPr id="11" name="TextBox 9"/>
          <p:cNvSpPr txBox="1"/>
          <p:nvPr/>
        </p:nvSpPr>
        <p:spPr>
          <a:xfrm rot="5400000">
            <a:off x="-1922305" y="4587734"/>
            <a:ext cx="4261103" cy="215444"/>
          </a:xfrm>
          <a:prstGeom prst="rect">
            <a:avLst/>
          </a:prstGeom>
          <a:noFill/>
        </p:spPr>
        <p:txBody>
          <a:bodyPr wrap="none" rtlCol="0">
            <a:spAutoFit/>
          </a:bodyPr>
          <a:lstStyle/>
          <a:p>
            <a:pPr algn="ctr"/>
            <a:r>
              <a:rPr lang="en-GB" sz="800" dirty="0">
                <a:solidFill>
                  <a:srgbClr val="002060"/>
                </a:solidFill>
                <a:latin typeface="Calibri" panose="020F0502020204030204" pitchFamily="34" charset="0"/>
              </a:rPr>
              <a:t>KNOWLEDGE ● QUALITY ● INNOVATION ● MANUFACTURING EXCELLENCE ● CUSTOMER FOCUS</a:t>
            </a:r>
            <a:endParaRPr lang="da-DK" sz="800" dirty="0">
              <a:solidFill>
                <a:srgbClr val="002060"/>
              </a:solidFill>
              <a:latin typeface="Calibri" panose="020F0502020204030204" pitchFamily="34" charset="0"/>
            </a:endParaRPr>
          </a:p>
        </p:txBody>
      </p:sp>
      <p:sp>
        <p:nvSpPr>
          <p:cNvPr id="12" name="TextBox 3"/>
          <p:cNvSpPr txBox="1"/>
          <p:nvPr/>
        </p:nvSpPr>
        <p:spPr>
          <a:xfrm rot="5400000">
            <a:off x="-137361" y="354518"/>
            <a:ext cx="691215" cy="215444"/>
          </a:xfrm>
          <a:prstGeom prst="rect">
            <a:avLst/>
          </a:prstGeom>
          <a:noFill/>
        </p:spPr>
        <p:txBody>
          <a:bodyPr wrap="none" rtlCol="0">
            <a:spAutoFit/>
          </a:bodyPr>
          <a:lstStyle/>
          <a:p>
            <a:pPr algn="ctr"/>
            <a:r>
              <a:rPr lang="en-GB" sz="800" dirty="0">
                <a:solidFill>
                  <a:srgbClr val="002060"/>
                </a:solidFill>
                <a:latin typeface="Myriad Pro" pitchFamily="34" charset="0"/>
              </a:rPr>
              <a:t>ww.frese.eu</a:t>
            </a:r>
            <a:endParaRPr lang="da-DK" sz="800" dirty="0">
              <a:solidFill>
                <a:srgbClr val="002060"/>
              </a:solidFill>
              <a:latin typeface="Myriad Pro" pitchFamily="34" charset="0"/>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8170706" y="5854627"/>
            <a:ext cx="1296144" cy="28464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Lige forbindelse 16"/>
          <p:cNvCxnSpPr/>
          <p:nvPr/>
        </p:nvCxnSpPr>
        <p:spPr>
          <a:xfrm flipH="1">
            <a:off x="8817932" y="-171400"/>
            <a:ext cx="846" cy="5295841"/>
          </a:xfrm>
          <a:prstGeom prst="line">
            <a:avLst/>
          </a:prstGeom>
          <a:ln w="38100">
            <a:solidFill>
              <a:srgbClr val="1E338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82993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44FAF3-881C-4A8B-971F-25CE1EF29CF0}" type="datetimeFigureOut">
              <a:rPr lang="da-DK" smtClean="0"/>
              <a:t>29-09-2017</a:t>
            </a:fld>
            <a:endParaRPr lang="da-DK"/>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D4C18F-9FAF-4279-BA10-D796F0A51492}" type="slidenum">
              <a:rPr lang="da-DK" smtClean="0"/>
              <a:t>‹nr.›</a:t>
            </a:fld>
            <a:endParaRPr lang="da-DK"/>
          </a:p>
        </p:txBody>
      </p:sp>
    </p:spTree>
    <p:extLst>
      <p:ext uri="{BB962C8B-B14F-4D97-AF65-F5344CB8AC3E}">
        <p14:creationId xmlns:p14="http://schemas.microsoft.com/office/powerpoint/2010/main" val="197656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720000"/>
          </a:xfrm>
          <a:prstGeom prst="rect">
            <a:avLst/>
          </a:prstGeom>
        </p:spPr>
        <p:txBody>
          <a:bodyPr anchor="ctr"/>
          <a:lstStyle>
            <a:lvl1pPr algn="l">
              <a:defRPr sz="2400">
                <a:latin typeface="Calibri" panose="020F0502020204030204" pitchFamily="34" charset="0"/>
                <a:cs typeface="Calibri" panose="020F0502020204030204" pitchFamily="34" charset="0"/>
              </a:defRPr>
            </a:lvl1pPr>
          </a:lstStyle>
          <a:p>
            <a:r>
              <a:rPr lang="da-DK" dirty="0"/>
              <a:t>Slide Title</a:t>
            </a:r>
          </a:p>
        </p:txBody>
      </p:sp>
      <p:sp>
        <p:nvSpPr>
          <p:cNvPr id="3" name="Pladsholder til indhold 2"/>
          <p:cNvSpPr>
            <a:spLocks noGrp="1"/>
          </p:cNvSpPr>
          <p:nvPr>
            <p:ph idx="1"/>
          </p:nvPr>
        </p:nvSpPr>
        <p:spPr>
          <a:xfrm>
            <a:off x="457200" y="1124744"/>
            <a:ext cx="8229600" cy="5256584"/>
          </a:xfrm>
          <a:prstGeom prst="rect">
            <a:avLst/>
          </a:prstGeom>
        </p:spPr>
        <p:txBody>
          <a:bodyPr/>
          <a:lstStyle>
            <a:lvl1pPr marL="342900" indent="-342900">
              <a:buClr>
                <a:srgbClr val="C8DA00"/>
              </a:buClr>
              <a:buFont typeface="Wingdings" panose="05000000000000000000" pitchFamily="2" charset="2"/>
              <a:buChar char="§"/>
              <a:defRPr sz="2000">
                <a:latin typeface="Calibri" panose="020F0502020204030204" pitchFamily="34" charset="0"/>
                <a:cs typeface="Calibri" panose="020F0502020204030204" pitchFamily="34" charset="0"/>
              </a:defRPr>
            </a:lvl1pPr>
            <a:lvl2pPr marL="742950" indent="-285750">
              <a:buClr>
                <a:srgbClr val="C8DA00"/>
              </a:buClr>
              <a:buFont typeface="Wingdings" panose="05000000000000000000" pitchFamily="2" charset="2"/>
              <a:buChar char="§"/>
              <a:defRPr sz="1800">
                <a:latin typeface="Calibri" panose="020F0502020204030204" pitchFamily="34" charset="0"/>
                <a:cs typeface="Calibri" panose="020F0502020204030204" pitchFamily="34" charset="0"/>
              </a:defRPr>
            </a:lvl2pPr>
            <a:lvl3pPr marL="1143000" indent="-228600">
              <a:buClr>
                <a:srgbClr val="C8DA00"/>
              </a:buClr>
              <a:buFont typeface="Wingdings" panose="05000000000000000000" pitchFamily="2" charset="2"/>
              <a:buChar char="§"/>
              <a:defRPr sz="1600">
                <a:latin typeface="Calibri" panose="020F0502020204030204" pitchFamily="34" charset="0"/>
                <a:cs typeface="Calibri" panose="020F0502020204030204" pitchFamily="34" charset="0"/>
              </a:defRPr>
            </a:lvl3pPr>
            <a:lvl4pPr marL="1600200" indent="-228600">
              <a:buClr>
                <a:srgbClr val="C8DA00"/>
              </a:buClr>
              <a:buFont typeface="Wingdings" panose="05000000000000000000" pitchFamily="2" charset="2"/>
              <a:buChar char="§"/>
              <a:defRPr sz="1600">
                <a:latin typeface="Calibri" panose="020F0502020204030204" pitchFamily="34" charset="0"/>
                <a:cs typeface="Calibri" panose="020F0502020204030204" pitchFamily="34" charset="0"/>
              </a:defRPr>
            </a:lvl4pPr>
            <a:lvl5pPr marL="2057400" indent="-228600">
              <a:buClr>
                <a:srgbClr val="C8DA00"/>
              </a:buClr>
              <a:buFont typeface="Wingdings" panose="05000000000000000000" pitchFamily="2" charset="2"/>
              <a:buChar cha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Tree>
    <p:extLst>
      <p:ext uri="{BB962C8B-B14F-4D97-AF65-F5344CB8AC3E}">
        <p14:creationId xmlns:p14="http://schemas.microsoft.com/office/powerpoint/2010/main" val="338770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fsnitsoverskrift">
    <p:spTree>
      <p:nvGrpSpPr>
        <p:cNvPr id="1" name=""/>
        <p:cNvGrpSpPr/>
        <p:nvPr/>
      </p:nvGrpSpPr>
      <p:grpSpPr>
        <a:xfrm>
          <a:off x="0" y="0"/>
          <a:ext cx="0" cy="0"/>
          <a:chOff x="0" y="0"/>
          <a:chExt cx="0" cy="0"/>
        </a:xfrm>
      </p:grpSpPr>
      <p:cxnSp>
        <p:nvCxnSpPr>
          <p:cNvPr id="38" name="Lige forbindelse 16"/>
          <p:cNvCxnSpPr/>
          <p:nvPr/>
        </p:nvCxnSpPr>
        <p:spPr>
          <a:xfrm>
            <a:off x="0" y="260648"/>
            <a:ext cx="7443909" cy="0"/>
          </a:xfrm>
          <a:prstGeom prst="line">
            <a:avLst/>
          </a:prstGeom>
          <a:ln w="38100">
            <a:solidFill>
              <a:srgbClr val="C8DA00"/>
            </a:solidFill>
          </a:ln>
        </p:spPr>
        <p:style>
          <a:lnRef idx="1">
            <a:schemeClr val="accent3"/>
          </a:lnRef>
          <a:fillRef idx="0">
            <a:schemeClr val="accent3"/>
          </a:fillRef>
          <a:effectRef idx="0">
            <a:schemeClr val="accent3"/>
          </a:effectRef>
          <a:fontRef idx="minor">
            <a:schemeClr val="tx1"/>
          </a:fontRef>
        </p:style>
      </p:cxnSp>
      <p:sp>
        <p:nvSpPr>
          <p:cNvPr id="7" name="TextBox 3"/>
          <p:cNvSpPr txBox="1"/>
          <p:nvPr/>
        </p:nvSpPr>
        <p:spPr>
          <a:xfrm>
            <a:off x="16263" y="6625952"/>
            <a:ext cx="808235" cy="215444"/>
          </a:xfrm>
          <a:prstGeom prst="rect">
            <a:avLst/>
          </a:prstGeom>
          <a:noFill/>
        </p:spPr>
        <p:txBody>
          <a:bodyPr wrap="none" rtlCol="0">
            <a:spAutoFit/>
          </a:bodyPr>
          <a:lstStyle/>
          <a:p>
            <a:pPr algn="ctr"/>
            <a:r>
              <a:rPr lang="en-GB" sz="800" dirty="0">
                <a:solidFill>
                  <a:srgbClr val="002060"/>
                </a:solidFill>
                <a:latin typeface="Myriad Pro" pitchFamily="34" charset="0"/>
              </a:rPr>
              <a:t>www.frese.eu</a:t>
            </a:r>
            <a:endParaRPr lang="da-DK" sz="800" dirty="0">
              <a:solidFill>
                <a:srgbClr val="002060"/>
              </a:solidFill>
              <a:latin typeface="Myriad Pro"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117479"/>
            <a:ext cx="1296144" cy="2846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58622" y="6629594"/>
            <a:ext cx="4261103" cy="215444"/>
          </a:xfrm>
          <a:prstGeom prst="rect">
            <a:avLst/>
          </a:prstGeom>
          <a:noFill/>
        </p:spPr>
        <p:txBody>
          <a:bodyPr wrap="none" rtlCol="0">
            <a:spAutoFit/>
          </a:bodyPr>
          <a:lstStyle/>
          <a:p>
            <a:pPr algn="ctr"/>
            <a:r>
              <a:rPr lang="en-GB" sz="800" dirty="0">
                <a:solidFill>
                  <a:srgbClr val="002060"/>
                </a:solidFill>
                <a:latin typeface="Calibri" panose="020F0502020204030204" pitchFamily="34" charset="0"/>
              </a:rPr>
              <a:t>KNOWLEDGE ● QUALITY ● INNOVATION ● MANUFACTURING EXCELLENCE ● CUSTOMER FOCUS</a:t>
            </a:r>
            <a:endParaRPr lang="da-DK" sz="800" dirty="0">
              <a:solidFill>
                <a:srgbClr val="002060"/>
              </a:solidFill>
              <a:latin typeface="Calibri" panose="020F0502020204030204" pitchFamily="34" charset="0"/>
            </a:endParaRPr>
          </a:p>
        </p:txBody>
      </p:sp>
      <p:sp>
        <p:nvSpPr>
          <p:cNvPr id="11" name="Title 1"/>
          <p:cNvSpPr>
            <a:spLocks noGrp="1"/>
          </p:cNvSpPr>
          <p:nvPr>
            <p:ph type="title" hasCustomPrompt="1"/>
          </p:nvPr>
        </p:nvSpPr>
        <p:spPr>
          <a:xfrm>
            <a:off x="722313" y="4406900"/>
            <a:ext cx="7772400" cy="1362075"/>
          </a:xfrm>
          <a:prstGeom prst="rect">
            <a:avLst/>
          </a:prstGeom>
        </p:spPr>
        <p:txBody>
          <a:bodyPr>
            <a:normAutofit/>
          </a:bodyPr>
          <a:lstStyle>
            <a:lvl1pPr algn="l">
              <a:defRPr>
                <a:latin typeface="Museo Sans Rounded 300" panose="02000000000000000000" pitchFamily="50" charset="0"/>
                <a:cs typeface="Calibri" panose="020F0502020204030204" pitchFamily="34" charset="0"/>
              </a:defRPr>
            </a:lvl1pPr>
          </a:lstStyle>
          <a:p>
            <a:r>
              <a:rPr lang="en-GB" sz="3600" b="0" cap="none" dirty="0">
                <a:latin typeface="Neo Sans" panose="020B0504020202020204" pitchFamily="34" charset="0"/>
              </a:rPr>
              <a:t>Section Title</a:t>
            </a:r>
            <a:endParaRPr lang="da-DK" sz="3600" b="0" cap="none" dirty="0">
              <a:latin typeface="Neo Sans" panose="020B0504020202020204" pitchFamily="34" charset="0"/>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117479"/>
            <a:ext cx="1296144" cy="2846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117479"/>
            <a:ext cx="1296144" cy="2846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117479"/>
            <a:ext cx="1296144" cy="284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117479"/>
            <a:ext cx="1296144" cy="2846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117479"/>
            <a:ext cx="1296144" cy="28464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117479"/>
            <a:ext cx="1296144" cy="28464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8344" y="117479"/>
            <a:ext cx="1296144" cy="28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1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720000"/>
          </a:xfrm>
          <a:prstGeom prst="rect">
            <a:avLst/>
          </a:prstGeom>
        </p:spPr>
        <p:txBody>
          <a:bodyPr anchor="ctr"/>
          <a:lstStyle>
            <a:lvl1pPr algn="l">
              <a:defRPr sz="2400"/>
            </a:lvl1pPr>
          </a:lstStyle>
          <a:p>
            <a:r>
              <a:rPr lang="da-DK" dirty="0"/>
              <a:t>Slide Title</a:t>
            </a:r>
          </a:p>
        </p:txBody>
      </p:sp>
      <p:sp>
        <p:nvSpPr>
          <p:cNvPr id="3" name="Pladsholder til indhold 2"/>
          <p:cNvSpPr>
            <a:spLocks noGrp="1"/>
          </p:cNvSpPr>
          <p:nvPr>
            <p:ph sz="half" idx="1"/>
          </p:nvPr>
        </p:nvSpPr>
        <p:spPr>
          <a:xfrm>
            <a:off x="457200" y="1124744"/>
            <a:ext cx="4038600" cy="5256584"/>
          </a:xfrm>
          <a:prstGeom prst="rect">
            <a:avLst/>
          </a:prstGeom>
        </p:spPr>
        <p:txBody>
          <a:bodyPr/>
          <a:lstStyle>
            <a:lvl1pPr marL="342900" indent="-342900">
              <a:buClr>
                <a:srgbClr val="C8DA00"/>
              </a:buClr>
              <a:buFont typeface="Wingdings" panose="05000000000000000000" pitchFamily="2" charset="2"/>
              <a:buChar char="§"/>
              <a:defRPr sz="2000"/>
            </a:lvl1pPr>
            <a:lvl2pPr marL="742950" indent="-285750">
              <a:buClr>
                <a:srgbClr val="C8DA00"/>
              </a:buClr>
              <a:buFont typeface="Wingdings" panose="05000000000000000000" pitchFamily="2" charset="2"/>
              <a:buChar char="§"/>
              <a:defRPr sz="1800"/>
            </a:lvl2pPr>
            <a:lvl3pPr marL="1143000" indent="-228600">
              <a:buClr>
                <a:srgbClr val="C8DA00"/>
              </a:buClr>
              <a:buFont typeface="Wingdings" panose="05000000000000000000" pitchFamily="2" charset="2"/>
              <a:buChar char="§"/>
              <a:defRPr sz="1600"/>
            </a:lvl3pPr>
            <a:lvl4pPr marL="1600200" indent="-228600">
              <a:buClr>
                <a:srgbClr val="C8DA00"/>
              </a:buClr>
              <a:buFont typeface="Wingdings" panose="05000000000000000000" pitchFamily="2" charset="2"/>
              <a:buChar char="§"/>
              <a:defRPr sz="1400"/>
            </a:lvl4pPr>
            <a:lvl5pPr marL="2057400" indent="-228600">
              <a:buClr>
                <a:srgbClr val="C8DA00"/>
              </a:buClr>
              <a:buFont typeface="Wingdings" panose="05000000000000000000" pitchFamily="2" charset="2"/>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indhold 3"/>
          <p:cNvSpPr>
            <a:spLocks noGrp="1"/>
          </p:cNvSpPr>
          <p:nvPr>
            <p:ph sz="half" idx="2"/>
          </p:nvPr>
        </p:nvSpPr>
        <p:spPr>
          <a:xfrm>
            <a:off x="4648200" y="1124744"/>
            <a:ext cx="4038600" cy="5256584"/>
          </a:xfrm>
          <a:prstGeom prst="rect">
            <a:avLst/>
          </a:prstGeom>
        </p:spPr>
        <p:txBody>
          <a:bodyPr/>
          <a:lstStyle>
            <a:lvl1pPr marL="342900" indent="-342900">
              <a:buClr>
                <a:srgbClr val="C8DA00"/>
              </a:buClr>
              <a:buFont typeface="Wingdings" panose="05000000000000000000" pitchFamily="2" charset="2"/>
              <a:buChar char="§"/>
              <a:defRPr sz="2000"/>
            </a:lvl1pPr>
            <a:lvl2pPr marL="742950" indent="-285750">
              <a:buClr>
                <a:srgbClr val="C8DA00"/>
              </a:buClr>
              <a:buFont typeface="Wingdings" panose="05000000000000000000" pitchFamily="2" charset="2"/>
              <a:buChar char="§"/>
              <a:defRPr sz="1800"/>
            </a:lvl2pPr>
            <a:lvl3pPr marL="1143000" indent="-228600">
              <a:buClr>
                <a:srgbClr val="C8DA00"/>
              </a:buClr>
              <a:buFont typeface="Wingdings" panose="05000000000000000000" pitchFamily="2" charset="2"/>
              <a:buChar char="§"/>
              <a:defRPr sz="1600"/>
            </a:lvl3pPr>
            <a:lvl4pPr marL="1600200" indent="-228600">
              <a:buClr>
                <a:srgbClr val="C8DA00"/>
              </a:buClr>
              <a:buFont typeface="Wingdings" panose="05000000000000000000" pitchFamily="2" charset="2"/>
              <a:buChar char="§"/>
              <a:defRPr sz="1400"/>
            </a:lvl4pPr>
            <a:lvl5pPr marL="2057400" indent="-228600">
              <a:buClr>
                <a:srgbClr val="C8DA00"/>
              </a:buClr>
              <a:buFont typeface="Wingdings" panose="05000000000000000000" pitchFamily="2" charset="2"/>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219149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720000"/>
          </a:xfrm>
          <a:prstGeom prst="rect">
            <a:avLst/>
          </a:prstGeom>
        </p:spPr>
        <p:txBody>
          <a:bodyPr anchor="ctr"/>
          <a:lstStyle>
            <a:lvl1pPr algn="l">
              <a:defRPr sz="2400"/>
            </a:lvl1pPr>
          </a:lstStyle>
          <a:p>
            <a:r>
              <a:rPr lang="da-DK" dirty="0"/>
              <a:t>Slide Title</a:t>
            </a:r>
          </a:p>
        </p:txBody>
      </p:sp>
      <p:sp>
        <p:nvSpPr>
          <p:cNvPr id="3" name="Pladsholder til tekst 2"/>
          <p:cNvSpPr>
            <a:spLocks noGrp="1"/>
          </p:cNvSpPr>
          <p:nvPr>
            <p:ph type="body" idx="1"/>
          </p:nvPr>
        </p:nvSpPr>
        <p:spPr>
          <a:xfrm>
            <a:off x="457200" y="1133475"/>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dsholder til indhold 3"/>
          <p:cNvSpPr>
            <a:spLocks noGrp="1"/>
          </p:cNvSpPr>
          <p:nvPr>
            <p:ph sz="half" idx="2"/>
          </p:nvPr>
        </p:nvSpPr>
        <p:spPr>
          <a:xfrm>
            <a:off x="457200" y="1773236"/>
            <a:ext cx="4040188" cy="4536083"/>
          </a:xfrm>
          <a:prstGeom prst="rect">
            <a:avLst/>
          </a:prstGeom>
        </p:spPr>
        <p:txBody>
          <a:bodyPr/>
          <a:lstStyle>
            <a:lvl1pPr marL="342900" indent="-342900">
              <a:buClr>
                <a:srgbClr val="C8DA00"/>
              </a:buClr>
              <a:buFont typeface="Wingdings" panose="05000000000000000000" pitchFamily="2" charset="2"/>
              <a:buChar char="§"/>
              <a:defRPr sz="2000"/>
            </a:lvl1pPr>
            <a:lvl2pPr marL="742950" indent="-285750">
              <a:buClr>
                <a:srgbClr val="C8DA00"/>
              </a:buClr>
              <a:buFont typeface="Wingdings" panose="05000000000000000000" pitchFamily="2" charset="2"/>
              <a:buChar char="§"/>
              <a:defRPr sz="1800"/>
            </a:lvl2pPr>
            <a:lvl3pPr marL="1143000" indent="-228600">
              <a:buClr>
                <a:srgbClr val="C8DA00"/>
              </a:buClr>
              <a:buFont typeface="Wingdings" panose="05000000000000000000" pitchFamily="2" charset="2"/>
              <a:buChar char="§"/>
              <a:defRPr sz="1600"/>
            </a:lvl3pPr>
            <a:lvl4pPr marL="1600200" indent="-228600">
              <a:buClr>
                <a:srgbClr val="C8DA00"/>
              </a:buClr>
              <a:buFont typeface="Wingdings" panose="05000000000000000000" pitchFamily="2" charset="2"/>
              <a:buChar char="§"/>
              <a:defRPr sz="1400"/>
            </a:lvl4pPr>
            <a:lvl5pPr marL="2057400" indent="-228600">
              <a:buClr>
                <a:srgbClr val="C8DA00"/>
              </a:buClr>
              <a:buFont typeface="Wingdings" panose="05000000000000000000" pitchFamily="2" charset="2"/>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tekst 4"/>
          <p:cNvSpPr>
            <a:spLocks noGrp="1"/>
          </p:cNvSpPr>
          <p:nvPr>
            <p:ph type="body" sz="quarter" idx="3"/>
          </p:nvPr>
        </p:nvSpPr>
        <p:spPr>
          <a:xfrm>
            <a:off x="4645025" y="1133475"/>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dsholder til indhold 5"/>
          <p:cNvSpPr>
            <a:spLocks noGrp="1"/>
          </p:cNvSpPr>
          <p:nvPr>
            <p:ph sz="quarter" idx="4"/>
          </p:nvPr>
        </p:nvSpPr>
        <p:spPr>
          <a:xfrm>
            <a:off x="4645025" y="1773236"/>
            <a:ext cx="4041775" cy="4536083"/>
          </a:xfrm>
          <a:prstGeom prst="rect">
            <a:avLst/>
          </a:prstGeom>
        </p:spPr>
        <p:txBody>
          <a:bodyPr/>
          <a:lstStyle>
            <a:lvl1pPr marL="342900" indent="-342900">
              <a:buClr>
                <a:srgbClr val="C8DA00"/>
              </a:buClr>
              <a:buFont typeface="Wingdings" panose="05000000000000000000" pitchFamily="2" charset="2"/>
              <a:buChar char="§"/>
              <a:defRPr sz="2000"/>
            </a:lvl1pPr>
            <a:lvl2pPr marL="742950" indent="-285750">
              <a:buClr>
                <a:srgbClr val="C8DA00"/>
              </a:buClr>
              <a:buFont typeface="Wingdings" panose="05000000000000000000" pitchFamily="2" charset="2"/>
              <a:buChar char="§"/>
              <a:defRPr sz="1800"/>
            </a:lvl2pPr>
            <a:lvl3pPr marL="1143000" indent="-228600">
              <a:buClr>
                <a:srgbClr val="C8DA00"/>
              </a:buClr>
              <a:buFont typeface="Wingdings" panose="05000000000000000000" pitchFamily="2" charset="2"/>
              <a:buChar char="§"/>
              <a:defRPr sz="1600"/>
            </a:lvl3pPr>
            <a:lvl4pPr marL="1600200" indent="-228600">
              <a:buClr>
                <a:srgbClr val="C8DA00"/>
              </a:buClr>
              <a:buFont typeface="Wingdings" panose="05000000000000000000" pitchFamily="2" charset="2"/>
              <a:buChar char="§"/>
              <a:defRPr sz="1400"/>
            </a:lvl4pPr>
            <a:lvl5pPr marL="2057400" indent="-228600">
              <a:buClr>
                <a:srgbClr val="C8DA00"/>
              </a:buClr>
              <a:buFont typeface="Wingdings" panose="05000000000000000000" pitchFamily="2" charset="2"/>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315422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720000"/>
          </a:xfrm>
          <a:prstGeom prst="rect">
            <a:avLst/>
          </a:prstGeom>
        </p:spPr>
        <p:txBody>
          <a:bodyPr anchor="ctr"/>
          <a:lstStyle>
            <a:lvl1pPr algn="l">
              <a:defRPr sz="2400"/>
            </a:lvl1pPr>
          </a:lstStyle>
          <a:p>
            <a:r>
              <a:rPr lang="da-DK" dirty="0"/>
              <a:t>Slide Title</a:t>
            </a:r>
          </a:p>
        </p:txBody>
      </p:sp>
    </p:spTree>
    <p:extLst>
      <p:ext uri="{BB962C8B-B14F-4D97-AF65-F5344CB8AC3E}">
        <p14:creationId xmlns:p14="http://schemas.microsoft.com/office/powerpoint/2010/main" val="144405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3008313" cy="1162050"/>
          </a:xfrm>
          <a:prstGeom prst="rect">
            <a:avLst/>
          </a:prstGeom>
        </p:spPr>
        <p:txBody>
          <a:bodyPr anchor="b"/>
          <a:lstStyle>
            <a:lvl1pPr algn="l">
              <a:defRPr sz="2000" b="1"/>
            </a:lvl1pPr>
          </a:lstStyle>
          <a:p>
            <a:r>
              <a:rPr lang="en-US"/>
              <a:t>Click to edit Master title style</a:t>
            </a:r>
            <a:endParaRPr lang="da-DK" dirty="0"/>
          </a:p>
        </p:txBody>
      </p:sp>
      <p:sp>
        <p:nvSpPr>
          <p:cNvPr id="3" name="Pladsholder til indhold 2"/>
          <p:cNvSpPr>
            <a:spLocks noGrp="1"/>
          </p:cNvSpPr>
          <p:nvPr>
            <p:ph idx="1"/>
          </p:nvPr>
        </p:nvSpPr>
        <p:spPr>
          <a:xfrm>
            <a:off x="3575050" y="692696"/>
            <a:ext cx="5111750" cy="5760640"/>
          </a:xfrm>
          <a:prstGeom prst="rect">
            <a:avLst/>
          </a:prstGeom>
        </p:spPr>
        <p:txBody>
          <a:bodyPr/>
          <a:lstStyle>
            <a:lvl1pPr marL="342900" indent="-342900">
              <a:buClr>
                <a:srgbClr val="C8DA00"/>
              </a:buClr>
              <a:buFont typeface="Wingdings" panose="05000000000000000000" pitchFamily="2" charset="2"/>
              <a:buChar char="§"/>
              <a:defRPr sz="2400"/>
            </a:lvl1pPr>
            <a:lvl2pPr marL="742950" indent="-285750">
              <a:buClr>
                <a:srgbClr val="C8DA00"/>
              </a:buClr>
              <a:buFont typeface="Wingdings" panose="05000000000000000000" pitchFamily="2" charset="2"/>
              <a:buChar char="§"/>
              <a:defRPr sz="2000"/>
            </a:lvl2pPr>
            <a:lvl3pPr marL="1143000" indent="-228600">
              <a:buClr>
                <a:srgbClr val="C8DA00"/>
              </a:buClr>
              <a:buFont typeface="Wingdings" panose="05000000000000000000" pitchFamily="2" charset="2"/>
              <a:buChar char="§"/>
              <a:defRPr sz="1800"/>
            </a:lvl3pPr>
            <a:lvl4pPr marL="1600200" indent="-228600">
              <a:buClr>
                <a:srgbClr val="C8DA00"/>
              </a:buClr>
              <a:buFont typeface="Wingdings" panose="05000000000000000000" pitchFamily="2" charset="2"/>
              <a:buChar char="§"/>
              <a:defRPr sz="1600"/>
            </a:lvl4pPr>
            <a:lvl5pPr marL="2057400" indent="-228600">
              <a:buClr>
                <a:srgbClr val="C8DA00"/>
              </a:buClr>
              <a:buFont typeface="Wingdings" panose="05000000000000000000" pitchFamily="2" charset="2"/>
              <a:buChar cha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tekst 3"/>
          <p:cNvSpPr>
            <a:spLocks noGrp="1"/>
          </p:cNvSpPr>
          <p:nvPr>
            <p:ph type="body" sz="half" idx="2"/>
          </p:nvPr>
        </p:nvSpPr>
        <p:spPr>
          <a:xfrm>
            <a:off x="457200" y="1854747"/>
            <a:ext cx="3008313" cy="459859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364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69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2" name="Lige forbindelse 16"/>
          <p:cNvCxnSpPr/>
          <p:nvPr/>
        </p:nvCxnSpPr>
        <p:spPr>
          <a:xfrm>
            <a:off x="0" y="260648"/>
            <a:ext cx="7443909" cy="0"/>
          </a:xfrm>
          <a:prstGeom prst="line">
            <a:avLst/>
          </a:prstGeom>
          <a:ln w="38100">
            <a:solidFill>
              <a:srgbClr val="C8DA00"/>
            </a:solidFill>
          </a:ln>
        </p:spPr>
        <p:style>
          <a:lnRef idx="1">
            <a:schemeClr val="accent3"/>
          </a:lnRef>
          <a:fillRef idx="0">
            <a:schemeClr val="accent3"/>
          </a:fillRef>
          <a:effectRef idx="0">
            <a:schemeClr val="accent3"/>
          </a:effectRef>
          <a:fontRef idx="minor">
            <a:schemeClr val="tx1"/>
          </a:fontRef>
        </p:style>
      </p:cxnSp>
      <p:sp>
        <p:nvSpPr>
          <p:cNvPr id="7" name="TextBox 3"/>
          <p:cNvSpPr txBox="1"/>
          <p:nvPr/>
        </p:nvSpPr>
        <p:spPr>
          <a:xfrm>
            <a:off x="16263" y="6625952"/>
            <a:ext cx="808235" cy="215444"/>
          </a:xfrm>
          <a:prstGeom prst="rect">
            <a:avLst/>
          </a:prstGeom>
          <a:noFill/>
        </p:spPr>
        <p:txBody>
          <a:bodyPr wrap="none" rtlCol="0">
            <a:spAutoFit/>
          </a:bodyPr>
          <a:lstStyle/>
          <a:p>
            <a:pPr algn="ctr"/>
            <a:r>
              <a:rPr lang="en-GB" sz="800" dirty="0">
                <a:solidFill>
                  <a:srgbClr val="002060"/>
                </a:solidFill>
                <a:latin typeface="Myriad Pro" pitchFamily="34" charset="0"/>
              </a:rPr>
              <a:t>www.frese.eu</a:t>
            </a:r>
            <a:endParaRPr lang="da-DK" sz="800" dirty="0">
              <a:solidFill>
                <a:srgbClr val="002060"/>
              </a:solidFill>
              <a:latin typeface="Myriad Pro" pitchFamily="34" charset="0"/>
            </a:endParaRPr>
          </a:p>
        </p:txBody>
      </p:sp>
      <p:sp>
        <p:nvSpPr>
          <p:cNvPr id="10" name="TextBox 9"/>
          <p:cNvSpPr txBox="1"/>
          <p:nvPr/>
        </p:nvSpPr>
        <p:spPr>
          <a:xfrm>
            <a:off x="4858622" y="6629594"/>
            <a:ext cx="4261103" cy="215444"/>
          </a:xfrm>
          <a:prstGeom prst="rect">
            <a:avLst/>
          </a:prstGeom>
          <a:noFill/>
        </p:spPr>
        <p:txBody>
          <a:bodyPr wrap="none" rtlCol="0">
            <a:spAutoFit/>
          </a:bodyPr>
          <a:lstStyle/>
          <a:p>
            <a:pPr algn="ctr"/>
            <a:r>
              <a:rPr lang="en-GB" sz="800" dirty="0">
                <a:solidFill>
                  <a:srgbClr val="002060"/>
                </a:solidFill>
                <a:latin typeface="Calibri" panose="020F0502020204030204" pitchFamily="34" charset="0"/>
              </a:rPr>
              <a:t>KNOWLEDGE ● QUALITY ● INNOVATION ● MANUFACTURING EXCELLENCE ● CUSTOMER FOCUS</a:t>
            </a:r>
            <a:endParaRPr lang="da-DK" sz="800" dirty="0">
              <a:solidFill>
                <a:srgbClr val="002060"/>
              </a:solidFill>
              <a:latin typeface="Calibri" panose="020F0502020204030204" pitchFamily="34" charset="0"/>
            </a:endParaRPr>
          </a:p>
        </p:txBody>
      </p:sp>
      <p:pic>
        <p:nvPicPr>
          <p:cNvPr id="1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7668344" y="117479"/>
            <a:ext cx="1296144" cy="28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426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26681F-79BE-48D7-BCB7-AE573214BDD5}"/>
              </a:ext>
            </a:extLst>
          </p:cNvPr>
          <p:cNvSpPr txBox="1">
            <a:spLocks/>
          </p:cNvSpPr>
          <p:nvPr/>
        </p:nvSpPr>
        <p:spPr>
          <a:xfrm>
            <a:off x="3923928" y="2644374"/>
            <a:ext cx="2256868" cy="35290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solidFill>
                  <a:schemeClr val="bg1"/>
                </a:solidFill>
              </a:rPr>
              <a:t>Introduction</a:t>
            </a:r>
            <a:endParaRPr lang="da-DK" sz="2800" dirty="0">
              <a:solidFill>
                <a:schemeClr val="bg1"/>
              </a:solidFill>
            </a:endParaRPr>
          </a:p>
        </p:txBody>
      </p:sp>
      <p:sp>
        <p:nvSpPr>
          <p:cNvPr id="7" name="Rectangle: Rounded Corners 6">
            <a:extLst>
              <a:ext uri="{FF2B5EF4-FFF2-40B4-BE49-F238E27FC236}">
                <a16:creationId xmlns:a16="http://schemas.microsoft.com/office/drawing/2014/main" id="{0619DCA4-FA6F-406D-BB96-7493628E73C9}"/>
              </a:ext>
            </a:extLst>
          </p:cNvPr>
          <p:cNvSpPr/>
          <p:nvPr/>
        </p:nvSpPr>
        <p:spPr>
          <a:xfrm>
            <a:off x="2436701" y="2564962"/>
            <a:ext cx="4322825"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E0170485-1EF5-4D87-B324-E51E52435B60}"/>
              </a:ext>
            </a:extLst>
          </p:cNvPr>
          <p:cNvSpPr txBox="1">
            <a:spLocks/>
          </p:cNvSpPr>
          <p:nvPr/>
        </p:nvSpPr>
        <p:spPr>
          <a:xfrm>
            <a:off x="2627784" y="2644966"/>
            <a:ext cx="4032447" cy="35290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pPr algn="ctr"/>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grpSp>
        <p:nvGrpSpPr>
          <p:cNvPr id="12" name="Group 11">
            <a:extLst>
              <a:ext uri="{FF2B5EF4-FFF2-40B4-BE49-F238E27FC236}">
                <a16:creationId xmlns:a16="http://schemas.microsoft.com/office/drawing/2014/main" id="{DB731283-5F7F-4EA8-B175-4E35CD34EB05}"/>
              </a:ext>
            </a:extLst>
          </p:cNvPr>
          <p:cNvGrpSpPr/>
          <p:nvPr/>
        </p:nvGrpSpPr>
        <p:grpSpPr>
          <a:xfrm>
            <a:off x="2435351" y="3212976"/>
            <a:ext cx="4324176" cy="511518"/>
            <a:chOff x="2435351" y="3212976"/>
            <a:chExt cx="4324176" cy="511518"/>
          </a:xfrm>
        </p:grpSpPr>
        <p:sp>
          <p:nvSpPr>
            <p:cNvPr id="5" name="Rectangle: Rounded Corners 4">
              <a:extLst>
                <a:ext uri="{FF2B5EF4-FFF2-40B4-BE49-F238E27FC236}">
                  <a16:creationId xmlns:a16="http://schemas.microsoft.com/office/drawing/2014/main" id="{F21A3C9C-F967-44E9-A2B0-070364CFABAA}"/>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11" name="Title 1">
              <a:extLst>
                <a:ext uri="{FF2B5EF4-FFF2-40B4-BE49-F238E27FC236}">
                  <a16:creationId xmlns:a16="http://schemas.microsoft.com/office/drawing/2014/main" id="{ADA74E2E-3EC6-4559-93B3-3A8E91514DF1}"/>
                </a:ext>
              </a:extLst>
            </p:cNvPr>
            <p:cNvSpPr txBox="1">
              <a:spLocks/>
            </p:cNvSpPr>
            <p:nvPr/>
          </p:nvSpPr>
          <p:spPr>
            <a:xfrm>
              <a:off x="2627783" y="3292280"/>
              <a:ext cx="4032447"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pPr algn="ctr"/>
              <a:r>
                <a:rPr lang="en-US" sz="2800" b="1" dirty="0">
                  <a:ln w="0">
                    <a:noFill/>
                  </a:ln>
                  <a:solidFill>
                    <a:schemeClr val="bg1"/>
                  </a:solidFill>
                  <a:effectLst>
                    <a:outerShdw blurRad="50800" dist="38100" dir="2700000" algn="tl" rotWithShape="0">
                      <a:prstClr val="black">
                        <a:alpha val="40000"/>
                      </a:prstClr>
                    </a:outerShdw>
                  </a:effectLst>
                </a:rPr>
                <a:t>Introduction 2017</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400666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39201" y="5229201"/>
            <a:ext cx="8825287" cy="1229770"/>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GB" sz="1800" dirty="0"/>
              <a:t>To set ΔT, button </a:t>
            </a:r>
            <a:r>
              <a:rPr lang="pl-PL" sz="1800" dirty="0"/>
              <a:t>OK </a:t>
            </a:r>
            <a:r>
              <a:rPr lang="en-GB" sz="1800" dirty="0"/>
              <a:t>(2) </a:t>
            </a:r>
            <a:r>
              <a:rPr lang="pl-PL" sz="1800" dirty="0" err="1"/>
              <a:t>should</a:t>
            </a:r>
            <a:r>
              <a:rPr lang="pl-PL" sz="1800" dirty="0"/>
              <a:t> be </a:t>
            </a:r>
            <a:r>
              <a:rPr lang="pl-PL" sz="1800" dirty="0" err="1"/>
              <a:t>pressed</a:t>
            </a:r>
            <a:r>
              <a:rPr lang="pl-PL" sz="1800" dirty="0"/>
              <a:t> and </a:t>
            </a:r>
            <a:r>
              <a:rPr lang="pl-PL" sz="1800" dirty="0" err="1"/>
              <a:t>held</a:t>
            </a:r>
            <a:r>
              <a:rPr lang="pl-PL" sz="1800" dirty="0"/>
              <a:t> </a:t>
            </a:r>
            <a:r>
              <a:rPr lang="en-GB" sz="1800" dirty="0"/>
              <a:t>for minimum one second. The set point ΔT value is changed by the buttons (1) and confirmed by the OK button (2) </a:t>
            </a:r>
          </a:p>
          <a:p>
            <a:r>
              <a:rPr lang="en-GB" sz="1800" dirty="0"/>
              <a:t>The display (3) will change between the actual ΔT value and the set point ΔT value. When the set point ΔT is display</a:t>
            </a:r>
            <a:r>
              <a:rPr lang="pl-PL" sz="1800" dirty="0" err="1"/>
              <a:t>ed</a:t>
            </a:r>
            <a:r>
              <a:rPr lang="en-GB" sz="1800" dirty="0"/>
              <a:t>, the green LED (4) will be on. The controller auto-detects and indicates with the red or blue LED (5) whether it operates in heating or cooling systems. </a:t>
            </a: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7" name="Rectangle: Rounded Corners 26">
            <a:extLst>
              <a:ext uri="{FF2B5EF4-FFF2-40B4-BE49-F238E27FC236}">
                <a16:creationId xmlns:a16="http://schemas.microsoft.com/office/drawing/2014/main" id="{25A66D4D-1D7C-45C0-9C1D-42CB2DA7EAD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B6F9C584-81CD-48CB-AE77-97B59200D98F}"/>
              </a:ext>
            </a:extLst>
          </p:cNvPr>
          <p:cNvGrpSpPr/>
          <p:nvPr/>
        </p:nvGrpSpPr>
        <p:grpSpPr>
          <a:xfrm>
            <a:off x="3104081" y="319878"/>
            <a:ext cx="4324176" cy="511518"/>
            <a:chOff x="2435351" y="3212976"/>
            <a:chExt cx="4324176" cy="511518"/>
          </a:xfrm>
        </p:grpSpPr>
        <p:sp>
          <p:nvSpPr>
            <p:cNvPr id="29" name="Rectangle: Rounded Corners 28">
              <a:extLst>
                <a:ext uri="{FF2B5EF4-FFF2-40B4-BE49-F238E27FC236}">
                  <a16:creationId xmlns:a16="http://schemas.microsoft.com/office/drawing/2014/main" id="{AD8026C5-F4A6-4E31-BB4C-2539B737E1DF}"/>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0" name="Title 1">
              <a:extLst>
                <a:ext uri="{FF2B5EF4-FFF2-40B4-BE49-F238E27FC236}">
                  <a16:creationId xmlns:a16="http://schemas.microsoft.com/office/drawing/2014/main" id="{6AE0627F-80EF-4A52-9841-AA8F5B3AB77C}"/>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Functionality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6" name="Title 1">
            <a:extLst>
              <a:ext uri="{FF2B5EF4-FFF2-40B4-BE49-F238E27FC236}">
                <a16:creationId xmlns:a16="http://schemas.microsoft.com/office/drawing/2014/main" id="{699EFD13-B5EA-4066-9FDC-292F850CD1CB}"/>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7" name="Straight Connector 36">
            <a:extLst>
              <a:ext uri="{FF2B5EF4-FFF2-40B4-BE49-F238E27FC236}">
                <a16:creationId xmlns:a16="http://schemas.microsoft.com/office/drawing/2014/main" id="{D26CC92F-56D3-4B20-88A9-A62DB901F43D}"/>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2" name="Picture 1">
            <a:extLst>
              <a:ext uri="{FF2B5EF4-FFF2-40B4-BE49-F238E27FC236}">
                <a16:creationId xmlns:a16="http://schemas.microsoft.com/office/drawing/2014/main" id="{FE7A4B94-12BC-44C2-AEC6-0BBCA3E5B853}"/>
              </a:ext>
            </a:extLst>
          </p:cNvPr>
          <p:cNvPicPr>
            <a:picLocks noChangeAspect="1"/>
          </p:cNvPicPr>
          <p:nvPr/>
        </p:nvPicPr>
        <p:blipFill>
          <a:blip r:embed="rId3"/>
          <a:stretch>
            <a:fillRect/>
          </a:stretch>
        </p:blipFill>
        <p:spPr>
          <a:xfrm>
            <a:off x="4860032" y="1281274"/>
            <a:ext cx="3672407" cy="3327538"/>
          </a:xfrm>
          <a:prstGeom prst="rect">
            <a:avLst/>
          </a:prstGeom>
        </p:spPr>
      </p:pic>
      <p:sp>
        <p:nvSpPr>
          <p:cNvPr id="23" name="Arrow: Right 22">
            <a:extLst>
              <a:ext uri="{FF2B5EF4-FFF2-40B4-BE49-F238E27FC236}">
                <a16:creationId xmlns:a16="http://schemas.microsoft.com/office/drawing/2014/main" id="{2D5B0B38-513C-410F-8C89-540645A4ED58}"/>
              </a:ext>
            </a:extLst>
          </p:cNvPr>
          <p:cNvSpPr/>
          <p:nvPr/>
        </p:nvSpPr>
        <p:spPr>
          <a:xfrm>
            <a:off x="1712578" y="1766394"/>
            <a:ext cx="3435486"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4" name="Group 23">
            <a:extLst>
              <a:ext uri="{FF2B5EF4-FFF2-40B4-BE49-F238E27FC236}">
                <a16:creationId xmlns:a16="http://schemas.microsoft.com/office/drawing/2014/main" id="{E45997B7-4CF8-4A23-A34E-FCAD8BB96949}"/>
              </a:ext>
            </a:extLst>
          </p:cNvPr>
          <p:cNvGrpSpPr/>
          <p:nvPr/>
        </p:nvGrpSpPr>
        <p:grpSpPr>
          <a:xfrm>
            <a:off x="43588" y="1628800"/>
            <a:ext cx="2944235" cy="634046"/>
            <a:chOff x="43589" y="1628800"/>
            <a:chExt cx="2299744" cy="634046"/>
          </a:xfrm>
        </p:grpSpPr>
        <p:sp>
          <p:nvSpPr>
            <p:cNvPr id="31" name="Rectangle 30">
              <a:extLst>
                <a:ext uri="{FF2B5EF4-FFF2-40B4-BE49-F238E27FC236}">
                  <a16:creationId xmlns:a16="http://schemas.microsoft.com/office/drawing/2014/main" id="{E07420AC-237B-493E-8BA4-5309DF2893E8}"/>
                </a:ext>
              </a:extLst>
            </p:cNvPr>
            <p:cNvSpPr/>
            <p:nvPr/>
          </p:nvSpPr>
          <p:spPr>
            <a:xfrm>
              <a:off x="396800" y="1838628"/>
              <a:ext cx="1691680" cy="2534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CE2BCD4-73A3-419C-94DD-D745E8556DAE}"/>
                </a:ext>
              </a:extLst>
            </p:cNvPr>
            <p:cNvSpPr/>
            <p:nvPr/>
          </p:nvSpPr>
          <p:spPr>
            <a:xfrm>
              <a:off x="43589" y="1628800"/>
              <a:ext cx="2299744"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110E72E0-1003-479C-B37F-38710852FF2C}"/>
                </a:ext>
              </a:extLst>
            </p:cNvPr>
            <p:cNvSpPr txBox="1"/>
            <p:nvPr/>
          </p:nvSpPr>
          <p:spPr>
            <a:xfrm>
              <a:off x="173758" y="1753089"/>
              <a:ext cx="2153258"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1400" b="1" dirty="0" err="1">
                  <a:solidFill>
                    <a:schemeClr val="bg1"/>
                  </a:solidFill>
                </a:rPr>
                <a:t>Setting</a:t>
              </a:r>
              <a:r>
                <a:rPr lang="pl-PL" sz="1400" b="1" dirty="0">
                  <a:solidFill>
                    <a:schemeClr val="bg1"/>
                  </a:solidFill>
                </a:rPr>
                <a:t> of </a:t>
              </a:r>
              <a:r>
                <a:rPr lang="pl-PL" sz="1400" b="1" dirty="0">
                  <a:solidFill>
                    <a:schemeClr val="bg1"/>
                  </a:solidFill>
                  <a:latin typeface="Symbol" panose="05050102010706020507" pitchFamily="18" charset="2"/>
                </a:rPr>
                <a:t>D</a:t>
              </a:r>
              <a:r>
                <a:rPr lang="pl-PL" sz="1400" b="1" dirty="0">
                  <a:solidFill>
                    <a:schemeClr val="bg1"/>
                  </a:solidFill>
                </a:rPr>
                <a:t>T</a:t>
              </a:r>
              <a:endParaRPr lang="en-GB" sz="1400" b="1" dirty="0">
                <a:solidFill>
                  <a:schemeClr val="bg1"/>
                </a:solidFill>
              </a:endParaRPr>
            </a:p>
          </p:txBody>
        </p:sp>
      </p:grpSp>
    </p:spTree>
    <p:extLst>
      <p:ext uri="{BB962C8B-B14F-4D97-AF65-F5344CB8AC3E}">
        <p14:creationId xmlns:p14="http://schemas.microsoft.com/office/powerpoint/2010/main" val="273324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39201" y="5229201"/>
            <a:ext cx="8825287" cy="1229770"/>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1800" dirty="0"/>
              <a:t>The </a:t>
            </a:r>
            <a:r>
              <a:rPr lang="pl-PL" sz="1800" dirty="0" err="1"/>
              <a:t>external</a:t>
            </a:r>
            <a:r>
              <a:rPr lang="pl-PL" sz="1800" dirty="0"/>
              <a:t> </a:t>
            </a:r>
            <a:r>
              <a:rPr lang="pl-PL" sz="1800" dirty="0" err="1"/>
              <a:t>control</a:t>
            </a:r>
            <a:r>
              <a:rPr lang="pl-PL" sz="1800" dirty="0"/>
              <a:t> </a:t>
            </a:r>
            <a:r>
              <a:rPr lang="pl-PL" sz="1800" dirty="0" err="1"/>
              <a:t>signal</a:t>
            </a:r>
            <a:r>
              <a:rPr lang="pl-PL" sz="1800" dirty="0"/>
              <a:t> of 0-10V (for controlling the </a:t>
            </a:r>
            <a:r>
              <a:rPr lang="pl-PL" sz="1800" dirty="0" err="1"/>
              <a:t>actuator</a:t>
            </a:r>
            <a:r>
              <a:rPr lang="pl-PL" sz="1800" dirty="0"/>
              <a:t>) </a:t>
            </a:r>
            <a:r>
              <a:rPr lang="pl-PL" sz="1800" dirty="0" err="1"/>
              <a:t>is</a:t>
            </a:r>
            <a:r>
              <a:rPr lang="pl-PL" sz="1800" dirty="0"/>
              <a:t> </a:t>
            </a:r>
            <a:r>
              <a:rPr lang="pl-PL" sz="1800" dirty="0" err="1"/>
              <a:t>provided</a:t>
            </a:r>
            <a:r>
              <a:rPr lang="pl-PL" sz="1800" dirty="0"/>
              <a:t> from </a:t>
            </a:r>
            <a:r>
              <a:rPr lang="pl-PL" sz="1800" dirty="0" err="1"/>
              <a:t>an</a:t>
            </a:r>
            <a:r>
              <a:rPr lang="pl-PL" sz="1800" dirty="0"/>
              <a:t> </a:t>
            </a:r>
            <a:r>
              <a:rPr lang="pl-PL" sz="1800" dirty="0" err="1"/>
              <a:t>external</a:t>
            </a:r>
            <a:r>
              <a:rPr lang="pl-PL" sz="1800" dirty="0"/>
              <a:t> </a:t>
            </a:r>
            <a:r>
              <a:rPr lang="pl-PL" sz="1800" dirty="0" err="1"/>
              <a:t>controller</a:t>
            </a:r>
            <a:r>
              <a:rPr lang="pl-PL" sz="1800" dirty="0"/>
              <a:t> to the Frese Delta T </a:t>
            </a:r>
            <a:r>
              <a:rPr lang="pl-PL" sz="1800" dirty="0" err="1"/>
              <a:t>control</a:t>
            </a:r>
            <a:r>
              <a:rPr lang="pl-PL" sz="1800" dirty="0"/>
              <a:t> </a:t>
            </a:r>
            <a:r>
              <a:rPr lang="pl-PL" sz="1800" dirty="0" err="1"/>
              <a:t>box</a:t>
            </a:r>
            <a:r>
              <a:rPr lang="pl-PL" sz="1800" dirty="0"/>
              <a:t>. The Frese Delta T </a:t>
            </a:r>
            <a:r>
              <a:rPr lang="pl-PL" sz="1800" dirty="0" err="1"/>
              <a:t>control</a:t>
            </a:r>
            <a:r>
              <a:rPr lang="pl-PL" sz="1800" dirty="0"/>
              <a:t> </a:t>
            </a:r>
            <a:r>
              <a:rPr lang="pl-PL" sz="1800" dirty="0" err="1"/>
              <a:t>box</a:t>
            </a:r>
            <a:r>
              <a:rPr lang="pl-PL" sz="1800" dirty="0"/>
              <a:t> </a:t>
            </a:r>
            <a:r>
              <a:rPr lang="pl-PL" sz="1800" dirty="0" err="1"/>
              <a:t>uses</a:t>
            </a:r>
            <a:r>
              <a:rPr lang="pl-PL" sz="1800" dirty="0"/>
              <a:t> 24V </a:t>
            </a:r>
            <a:r>
              <a:rPr lang="pl-PL" sz="1800" dirty="0" err="1"/>
              <a:t>power</a:t>
            </a:r>
            <a:r>
              <a:rPr lang="pl-PL" sz="1800" dirty="0"/>
              <a:t> </a:t>
            </a:r>
            <a:r>
              <a:rPr lang="pl-PL" sz="1800" dirty="0" err="1"/>
              <a:t>supply</a:t>
            </a:r>
            <a:r>
              <a:rPr lang="pl-PL" sz="1800" dirty="0"/>
              <a:t> and </a:t>
            </a:r>
            <a:r>
              <a:rPr lang="pl-PL" sz="1800" dirty="0" err="1"/>
              <a:t>can</a:t>
            </a:r>
            <a:r>
              <a:rPr lang="pl-PL" sz="1800" dirty="0"/>
              <a:t> </a:t>
            </a:r>
            <a:r>
              <a:rPr lang="pl-PL" sz="1800" dirty="0" err="1"/>
              <a:t>control</a:t>
            </a:r>
            <a:r>
              <a:rPr lang="pl-PL" sz="1800" dirty="0"/>
              <a:t> a 24V </a:t>
            </a:r>
            <a:r>
              <a:rPr lang="pl-PL" sz="1800" dirty="0" err="1"/>
              <a:t>actuator</a:t>
            </a:r>
            <a:r>
              <a:rPr lang="pl-PL" sz="1800" dirty="0"/>
              <a:t> with 0-10V </a:t>
            </a:r>
            <a:r>
              <a:rPr lang="pl-PL" sz="1800" dirty="0" err="1"/>
              <a:t>signal</a:t>
            </a:r>
            <a:r>
              <a:rPr lang="pl-PL" sz="1800" dirty="0"/>
              <a:t>. The </a:t>
            </a:r>
            <a:r>
              <a:rPr lang="pl-PL" sz="1800" dirty="0" err="1"/>
              <a:t>temperature</a:t>
            </a:r>
            <a:r>
              <a:rPr lang="pl-PL" sz="1800" dirty="0"/>
              <a:t> in the </a:t>
            </a:r>
            <a:r>
              <a:rPr lang="pl-PL" sz="1800" dirty="0" err="1"/>
              <a:t>pipe</a:t>
            </a:r>
            <a:r>
              <a:rPr lang="pl-PL" sz="1800" dirty="0"/>
              <a:t> </a:t>
            </a:r>
            <a:r>
              <a:rPr lang="pl-PL" sz="1800" dirty="0" err="1"/>
              <a:t>changes</a:t>
            </a:r>
            <a:r>
              <a:rPr lang="pl-PL" sz="1800" dirty="0"/>
              <a:t> the </a:t>
            </a:r>
            <a:r>
              <a:rPr lang="pl-PL" sz="1800" dirty="0" err="1"/>
              <a:t>rezistance</a:t>
            </a:r>
            <a:r>
              <a:rPr lang="pl-PL" sz="1800" dirty="0"/>
              <a:t> of the </a:t>
            </a:r>
            <a:r>
              <a:rPr lang="pl-PL" sz="1800" dirty="0" err="1"/>
              <a:t>sensors</a:t>
            </a:r>
            <a:r>
              <a:rPr lang="pl-PL" sz="1800" dirty="0"/>
              <a:t> (</a:t>
            </a:r>
            <a:r>
              <a:rPr lang="pl-PL" sz="1800" dirty="0" err="1"/>
              <a:t>connected</a:t>
            </a:r>
            <a:r>
              <a:rPr lang="pl-PL" sz="1800" dirty="0"/>
              <a:t> to the Frese Delta T </a:t>
            </a:r>
            <a:r>
              <a:rPr lang="pl-PL" sz="1800" dirty="0" err="1"/>
              <a:t>control</a:t>
            </a:r>
            <a:r>
              <a:rPr lang="pl-PL" sz="1800" dirty="0"/>
              <a:t> </a:t>
            </a:r>
            <a:r>
              <a:rPr lang="pl-PL" sz="1800" dirty="0" err="1"/>
              <a:t>box</a:t>
            </a:r>
            <a:r>
              <a:rPr lang="pl-PL" sz="1800" dirty="0"/>
              <a:t>) </a:t>
            </a:r>
            <a:r>
              <a:rPr lang="pl-PL" sz="1800" dirty="0" err="1"/>
              <a:t>which</a:t>
            </a:r>
            <a:r>
              <a:rPr lang="pl-PL" sz="1800" dirty="0"/>
              <a:t> </a:t>
            </a:r>
            <a:r>
              <a:rPr lang="pl-PL" sz="1800" dirty="0" err="1"/>
              <a:t>is</a:t>
            </a:r>
            <a:r>
              <a:rPr lang="pl-PL" sz="1800" dirty="0"/>
              <a:t> </a:t>
            </a:r>
            <a:r>
              <a:rPr lang="pl-PL" sz="1800" dirty="0" err="1"/>
              <a:t>converted</a:t>
            </a:r>
            <a:r>
              <a:rPr lang="pl-PL" sz="1800" dirty="0"/>
              <a:t> by the Frese Delta T </a:t>
            </a:r>
            <a:r>
              <a:rPr lang="pl-PL" sz="1800" dirty="0" err="1"/>
              <a:t>controll</a:t>
            </a:r>
            <a:r>
              <a:rPr lang="pl-PL" sz="1800" dirty="0"/>
              <a:t> </a:t>
            </a:r>
            <a:r>
              <a:rPr lang="pl-PL" sz="1800" dirty="0" err="1"/>
              <a:t>box</a:t>
            </a:r>
            <a:r>
              <a:rPr lang="pl-PL" sz="1800" dirty="0"/>
              <a:t> </a:t>
            </a:r>
            <a:r>
              <a:rPr lang="pl-PL" sz="1800" dirty="0" err="1"/>
              <a:t>into</a:t>
            </a:r>
            <a:r>
              <a:rPr lang="pl-PL" sz="1800" dirty="0"/>
              <a:t> temperatur</a:t>
            </a:r>
            <a:r>
              <a:rPr lang="en-GB" sz="1800" dirty="0"/>
              <a:t>e</a:t>
            </a:r>
            <a:r>
              <a:rPr lang="pl-PL" sz="1800" dirty="0"/>
              <a:t> </a:t>
            </a:r>
            <a:r>
              <a:rPr lang="pl-PL" sz="1800" dirty="0" err="1"/>
              <a:t>reading</a:t>
            </a:r>
            <a:r>
              <a:rPr lang="pl-PL" sz="1800" dirty="0"/>
              <a:t>.</a:t>
            </a:r>
            <a:endParaRPr lang="en-GB" sz="1800" dirty="0"/>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7" name="Rectangle: Rounded Corners 26">
            <a:extLst>
              <a:ext uri="{FF2B5EF4-FFF2-40B4-BE49-F238E27FC236}">
                <a16:creationId xmlns:a16="http://schemas.microsoft.com/office/drawing/2014/main" id="{25A66D4D-1D7C-45C0-9C1D-42CB2DA7EAD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B6F9C584-81CD-48CB-AE77-97B59200D98F}"/>
              </a:ext>
            </a:extLst>
          </p:cNvPr>
          <p:cNvGrpSpPr/>
          <p:nvPr/>
        </p:nvGrpSpPr>
        <p:grpSpPr>
          <a:xfrm>
            <a:off x="3104081" y="319878"/>
            <a:ext cx="4324176" cy="511518"/>
            <a:chOff x="2435351" y="3212976"/>
            <a:chExt cx="4324176" cy="511518"/>
          </a:xfrm>
        </p:grpSpPr>
        <p:sp>
          <p:nvSpPr>
            <p:cNvPr id="29" name="Rectangle: Rounded Corners 28">
              <a:extLst>
                <a:ext uri="{FF2B5EF4-FFF2-40B4-BE49-F238E27FC236}">
                  <a16:creationId xmlns:a16="http://schemas.microsoft.com/office/drawing/2014/main" id="{AD8026C5-F4A6-4E31-BB4C-2539B737E1DF}"/>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0" name="Title 1">
              <a:extLst>
                <a:ext uri="{FF2B5EF4-FFF2-40B4-BE49-F238E27FC236}">
                  <a16:creationId xmlns:a16="http://schemas.microsoft.com/office/drawing/2014/main" id="{6AE0627F-80EF-4A52-9841-AA8F5B3AB77C}"/>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Functionality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6" name="Title 1">
            <a:extLst>
              <a:ext uri="{FF2B5EF4-FFF2-40B4-BE49-F238E27FC236}">
                <a16:creationId xmlns:a16="http://schemas.microsoft.com/office/drawing/2014/main" id="{699EFD13-B5EA-4066-9FDC-292F850CD1CB}"/>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7" name="Straight Connector 36">
            <a:extLst>
              <a:ext uri="{FF2B5EF4-FFF2-40B4-BE49-F238E27FC236}">
                <a16:creationId xmlns:a16="http://schemas.microsoft.com/office/drawing/2014/main" id="{D26CC92F-56D3-4B20-88A9-A62DB901F43D}"/>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3" name="Picture 2">
            <a:extLst>
              <a:ext uri="{FF2B5EF4-FFF2-40B4-BE49-F238E27FC236}">
                <a16:creationId xmlns:a16="http://schemas.microsoft.com/office/drawing/2014/main" id="{97549924-2270-4696-91E7-3D0D6DB26044}"/>
              </a:ext>
            </a:extLst>
          </p:cNvPr>
          <p:cNvPicPr>
            <a:picLocks noChangeAspect="1"/>
          </p:cNvPicPr>
          <p:nvPr/>
        </p:nvPicPr>
        <p:blipFill>
          <a:blip r:embed="rId3"/>
          <a:stretch>
            <a:fillRect/>
          </a:stretch>
        </p:blipFill>
        <p:spPr>
          <a:xfrm>
            <a:off x="4690204" y="998957"/>
            <a:ext cx="3537806" cy="3851974"/>
          </a:xfrm>
          <a:prstGeom prst="rect">
            <a:avLst/>
          </a:prstGeom>
        </p:spPr>
      </p:pic>
      <p:sp>
        <p:nvSpPr>
          <p:cNvPr id="17" name="Arrow: Right 16">
            <a:extLst>
              <a:ext uri="{FF2B5EF4-FFF2-40B4-BE49-F238E27FC236}">
                <a16:creationId xmlns:a16="http://schemas.microsoft.com/office/drawing/2014/main" id="{D536E418-0F6A-4523-8D2C-39B7379FC55B}"/>
              </a:ext>
            </a:extLst>
          </p:cNvPr>
          <p:cNvSpPr/>
          <p:nvPr/>
        </p:nvSpPr>
        <p:spPr>
          <a:xfrm>
            <a:off x="1712578" y="1766394"/>
            <a:ext cx="1779302"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8" name="Group 17">
            <a:extLst>
              <a:ext uri="{FF2B5EF4-FFF2-40B4-BE49-F238E27FC236}">
                <a16:creationId xmlns:a16="http://schemas.microsoft.com/office/drawing/2014/main" id="{A7D57C1F-978C-46CB-9477-C752700037F5}"/>
              </a:ext>
            </a:extLst>
          </p:cNvPr>
          <p:cNvGrpSpPr/>
          <p:nvPr/>
        </p:nvGrpSpPr>
        <p:grpSpPr>
          <a:xfrm>
            <a:off x="43588" y="1628800"/>
            <a:ext cx="2944235" cy="634046"/>
            <a:chOff x="43589" y="1628800"/>
            <a:chExt cx="2299744" cy="634046"/>
          </a:xfrm>
        </p:grpSpPr>
        <p:sp>
          <p:nvSpPr>
            <p:cNvPr id="19" name="Rectangle 18">
              <a:extLst>
                <a:ext uri="{FF2B5EF4-FFF2-40B4-BE49-F238E27FC236}">
                  <a16:creationId xmlns:a16="http://schemas.microsoft.com/office/drawing/2014/main" id="{3F679FF3-CAA2-429E-A9CC-41CD8DE0BE93}"/>
                </a:ext>
              </a:extLst>
            </p:cNvPr>
            <p:cNvSpPr/>
            <p:nvPr/>
          </p:nvSpPr>
          <p:spPr>
            <a:xfrm>
              <a:off x="396800" y="1838628"/>
              <a:ext cx="1691680" cy="2534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B3A10A4B-496B-4DBA-B666-8B2428B3222B}"/>
                </a:ext>
              </a:extLst>
            </p:cNvPr>
            <p:cNvSpPr/>
            <p:nvPr/>
          </p:nvSpPr>
          <p:spPr>
            <a:xfrm>
              <a:off x="43589" y="1628800"/>
              <a:ext cx="2299744"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977A8A0-D404-4B04-9FC2-F908C4A2F46D}"/>
                </a:ext>
              </a:extLst>
            </p:cNvPr>
            <p:cNvSpPr txBox="1"/>
            <p:nvPr/>
          </p:nvSpPr>
          <p:spPr>
            <a:xfrm>
              <a:off x="173758" y="1753089"/>
              <a:ext cx="2153258"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1400" b="1" dirty="0" err="1">
                  <a:solidFill>
                    <a:schemeClr val="bg1"/>
                  </a:solidFill>
                </a:rPr>
                <a:t>Wiring</a:t>
              </a:r>
              <a:endParaRPr lang="en-GB" sz="1400" b="1" dirty="0">
                <a:solidFill>
                  <a:schemeClr val="bg1"/>
                </a:solidFill>
              </a:endParaRPr>
            </a:p>
          </p:txBody>
        </p:sp>
      </p:grpSp>
      <p:sp>
        <p:nvSpPr>
          <p:cNvPr id="22" name="Rounded Rectangle 25">
            <a:extLst>
              <a:ext uri="{FF2B5EF4-FFF2-40B4-BE49-F238E27FC236}">
                <a16:creationId xmlns:a16="http://schemas.microsoft.com/office/drawing/2014/main" id="{300776D0-95B5-48AC-BD1D-6B2506E9A444}"/>
              </a:ext>
            </a:extLst>
          </p:cNvPr>
          <p:cNvSpPr/>
          <p:nvPr/>
        </p:nvSpPr>
        <p:spPr>
          <a:xfrm>
            <a:off x="1495971" y="2636912"/>
            <a:ext cx="2251724" cy="2013487"/>
          </a:xfrm>
          <a:prstGeom prst="round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25" name="Picture 24">
            <a:extLst>
              <a:ext uri="{FF2B5EF4-FFF2-40B4-BE49-F238E27FC236}">
                <a16:creationId xmlns:a16="http://schemas.microsoft.com/office/drawing/2014/main" id="{EC771BB4-E578-4106-BE75-469B100B1DFF}"/>
              </a:ext>
            </a:extLst>
          </p:cNvPr>
          <p:cNvPicPr>
            <a:picLocks noChangeAspect="1"/>
          </p:cNvPicPr>
          <p:nvPr/>
        </p:nvPicPr>
        <p:blipFill>
          <a:blip r:embed="rId4"/>
          <a:stretch>
            <a:fillRect/>
          </a:stretch>
        </p:blipFill>
        <p:spPr>
          <a:xfrm>
            <a:off x="1571727" y="2852936"/>
            <a:ext cx="2075353" cy="1590580"/>
          </a:xfrm>
          <a:prstGeom prst="rect">
            <a:avLst/>
          </a:prstGeom>
        </p:spPr>
      </p:pic>
    </p:spTree>
    <p:extLst>
      <p:ext uri="{BB962C8B-B14F-4D97-AF65-F5344CB8AC3E}">
        <p14:creationId xmlns:p14="http://schemas.microsoft.com/office/powerpoint/2010/main" val="392379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39201" y="5229201"/>
            <a:ext cx="8825287" cy="1229770"/>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1800" dirty="0"/>
              <a:t>The Frese Delta T </a:t>
            </a:r>
            <a:r>
              <a:rPr lang="pl-PL" sz="1800" dirty="0" err="1"/>
              <a:t>control</a:t>
            </a:r>
            <a:r>
              <a:rPr lang="pl-PL" sz="1800" dirty="0"/>
              <a:t> </a:t>
            </a:r>
            <a:r>
              <a:rPr lang="pl-PL" sz="1800" dirty="0" err="1"/>
              <a:t>box</a:t>
            </a:r>
            <a:r>
              <a:rPr lang="pl-PL" sz="1800" dirty="0"/>
              <a:t> </a:t>
            </a:r>
            <a:r>
              <a:rPr lang="pl-PL" sz="1800" dirty="0" err="1"/>
              <a:t>can</a:t>
            </a:r>
            <a:r>
              <a:rPr lang="pl-PL" sz="1800" dirty="0"/>
              <a:t> be </a:t>
            </a:r>
            <a:r>
              <a:rPr lang="pl-PL" sz="1800" dirty="0" err="1"/>
              <a:t>mounted</a:t>
            </a:r>
            <a:r>
              <a:rPr lang="pl-PL" sz="1800" dirty="0"/>
              <a:t> </a:t>
            </a:r>
            <a:r>
              <a:rPr lang="pl-PL" sz="1800" dirty="0" err="1"/>
              <a:t>using</a:t>
            </a:r>
            <a:r>
              <a:rPr lang="pl-PL" sz="1800" dirty="0"/>
              <a:t> DIN </a:t>
            </a:r>
            <a:r>
              <a:rPr lang="pl-PL" sz="1800" dirty="0" err="1"/>
              <a:t>rail</a:t>
            </a:r>
            <a:r>
              <a:rPr lang="pl-PL" sz="1800" dirty="0"/>
              <a:t> </a:t>
            </a:r>
            <a:r>
              <a:rPr lang="pl-PL" sz="1800" dirty="0" err="1"/>
              <a:t>clips</a:t>
            </a:r>
            <a:r>
              <a:rPr lang="pl-PL" sz="1800" dirty="0"/>
              <a:t> </a:t>
            </a:r>
            <a:r>
              <a:rPr lang="pl-PL" sz="1800" dirty="0" err="1"/>
              <a:t>or</a:t>
            </a:r>
            <a:r>
              <a:rPr lang="pl-PL" sz="1800" dirty="0"/>
              <a:t> </a:t>
            </a:r>
            <a:r>
              <a:rPr lang="pl-PL" sz="1800" dirty="0" err="1"/>
              <a:t>directly</a:t>
            </a:r>
            <a:r>
              <a:rPr lang="pl-PL" sz="1800" dirty="0"/>
              <a:t> on a </a:t>
            </a:r>
            <a:r>
              <a:rPr lang="pl-PL" sz="1800" dirty="0" err="1"/>
              <a:t>wall</a:t>
            </a:r>
            <a:r>
              <a:rPr lang="pl-PL" sz="1800" dirty="0"/>
              <a:t>.</a:t>
            </a:r>
          </a:p>
          <a:p>
            <a:r>
              <a:rPr lang="pl-PL" sz="1800" dirty="0"/>
              <a:t>The </a:t>
            </a:r>
            <a:r>
              <a:rPr lang="pl-PL" sz="1800" dirty="0" err="1"/>
              <a:t>temperature</a:t>
            </a:r>
            <a:r>
              <a:rPr lang="pl-PL" sz="1800" dirty="0"/>
              <a:t> </a:t>
            </a:r>
            <a:r>
              <a:rPr lang="pl-PL" sz="1800" dirty="0" err="1"/>
              <a:t>sensors</a:t>
            </a:r>
            <a:r>
              <a:rPr lang="pl-PL" sz="1800" dirty="0"/>
              <a:t> </a:t>
            </a:r>
            <a:r>
              <a:rPr lang="pl-PL" sz="1800" dirty="0" err="1"/>
              <a:t>can</a:t>
            </a:r>
            <a:r>
              <a:rPr lang="pl-PL" sz="1800" dirty="0"/>
              <a:t> be </a:t>
            </a:r>
            <a:r>
              <a:rPr lang="pl-PL" sz="1800" dirty="0" err="1"/>
              <a:t>mounted</a:t>
            </a:r>
            <a:r>
              <a:rPr lang="pl-PL" sz="1800" dirty="0"/>
              <a:t> on a </a:t>
            </a:r>
            <a:r>
              <a:rPr lang="pl-PL" sz="1800" dirty="0" err="1"/>
              <a:t>pipe</a:t>
            </a:r>
            <a:r>
              <a:rPr lang="pl-PL" sz="1800" dirty="0"/>
              <a:t> </a:t>
            </a:r>
            <a:r>
              <a:rPr lang="pl-PL" sz="1800" dirty="0" err="1"/>
              <a:t>using</a:t>
            </a:r>
            <a:r>
              <a:rPr lang="pl-PL" sz="1800" dirty="0"/>
              <a:t> </a:t>
            </a:r>
            <a:r>
              <a:rPr lang="pl-PL" sz="1800" dirty="0" err="1"/>
              <a:t>cable</a:t>
            </a:r>
            <a:r>
              <a:rPr lang="pl-PL" sz="1800" dirty="0"/>
              <a:t> </a:t>
            </a:r>
            <a:r>
              <a:rPr lang="pl-PL" sz="1800" dirty="0" err="1"/>
              <a:t>ties</a:t>
            </a:r>
            <a:r>
              <a:rPr lang="pl-PL" sz="1800" dirty="0"/>
              <a:t>.</a:t>
            </a:r>
            <a:endParaRPr lang="en-GB" sz="1800" dirty="0"/>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7" name="Rectangle: Rounded Corners 26">
            <a:extLst>
              <a:ext uri="{FF2B5EF4-FFF2-40B4-BE49-F238E27FC236}">
                <a16:creationId xmlns:a16="http://schemas.microsoft.com/office/drawing/2014/main" id="{25A66D4D-1D7C-45C0-9C1D-42CB2DA7EAD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B6F9C584-81CD-48CB-AE77-97B59200D98F}"/>
              </a:ext>
            </a:extLst>
          </p:cNvPr>
          <p:cNvGrpSpPr/>
          <p:nvPr/>
        </p:nvGrpSpPr>
        <p:grpSpPr>
          <a:xfrm>
            <a:off x="3104081" y="319878"/>
            <a:ext cx="4324176" cy="511518"/>
            <a:chOff x="2435351" y="3212976"/>
            <a:chExt cx="4324176" cy="511518"/>
          </a:xfrm>
        </p:grpSpPr>
        <p:sp>
          <p:nvSpPr>
            <p:cNvPr id="29" name="Rectangle: Rounded Corners 28">
              <a:extLst>
                <a:ext uri="{FF2B5EF4-FFF2-40B4-BE49-F238E27FC236}">
                  <a16:creationId xmlns:a16="http://schemas.microsoft.com/office/drawing/2014/main" id="{AD8026C5-F4A6-4E31-BB4C-2539B737E1DF}"/>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0" name="Title 1">
              <a:extLst>
                <a:ext uri="{FF2B5EF4-FFF2-40B4-BE49-F238E27FC236}">
                  <a16:creationId xmlns:a16="http://schemas.microsoft.com/office/drawing/2014/main" id="{6AE0627F-80EF-4A52-9841-AA8F5B3AB77C}"/>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Functionality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6" name="Title 1">
            <a:extLst>
              <a:ext uri="{FF2B5EF4-FFF2-40B4-BE49-F238E27FC236}">
                <a16:creationId xmlns:a16="http://schemas.microsoft.com/office/drawing/2014/main" id="{699EFD13-B5EA-4066-9FDC-292F850CD1CB}"/>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7" name="Straight Connector 36">
            <a:extLst>
              <a:ext uri="{FF2B5EF4-FFF2-40B4-BE49-F238E27FC236}">
                <a16:creationId xmlns:a16="http://schemas.microsoft.com/office/drawing/2014/main" id="{D26CC92F-56D3-4B20-88A9-A62DB901F43D}"/>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2" name="Picture 1">
            <a:extLst>
              <a:ext uri="{FF2B5EF4-FFF2-40B4-BE49-F238E27FC236}">
                <a16:creationId xmlns:a16="http://schemas.microsoft.com/office/drawing/2014/main" id="{86A52B91-C9C9-4121-A089-C9F232CF9360}"/>
              </a:ext>
            </a:extLst>
          </p:cNvPr>
          <p:cNvPicPr>
            <a:picLocks noChangeAspect="1"/>
          </p:cNvPicPr>
          <p:nvPr/>
        </p:nvPicPr>
        <p:blipFill>
          <a:blip r:embed="rId3"/>
          <a:stretch>
            <a:fillRect/>
          </a:stretch>
        </p:blipFill>
        <p:spPr>
          <a:xfrm>
            <a:off x="3595771" y="1434375"/>
            <a:ext cx="2631655" cy="2536698"/>
          </a:xfrm>
          <a:prstGeom prst="rect">
            <a:avLst/>
          </a:prstGeom>
        </p:spPr>
      </p:pic>
      <p:pic>
        <p:nvPicPr>
          <p:cNvPr id="4" name="Picture 3">
            <a:extLst>
              <a:ext uri="{FF2B5EF4-FFF2-40B4-BE49-F238E27FC236}">
                <a16:creationId xmlns:a16="http://schemas.microsoft.com/office/drawing/2014/main" id="{60827204-30E6-4EC0-9C92-96A85B20E9FF}"/>
              </a:ext>
            </a:extLst>
          </p:cNvPr>
          <p:cNvPicPr>
            <a:picLocks noChangeAspect="1"/>
          </p:cNvPicPr>
          <p:nvPr/>
        </p:nvPicPr>
        <p:blipFill>
          <a:blip r:embed="rId4"/>
          <a:stretch>
            <a:fillRect/>
          </a:stretch>
        </p:blipFill>
        <p:spPr>
          <a:xfrm>
            <a:off x="6025283" y="998884"/>
            <a:ext cx="2376264" cy="2376264"/>
          </a:xfrm>
          <a:prstGeom prst="rect">
            <a:avLst/>
          </a:prstGeom>
        </p:spPr>
      </p:pic>
      <p:sp>
        <p:nvSpPr>
          <p:cNvPr id="23" name="Arrow: Right 22">
            <a:extLst>
              <a:ext uri="{FF2B5EF4-FFF2-40B4-BE49-F238E27FC236}">
                <a16:creationId xmlns:a16="http://schemas.microsoft.com/office/drawing/2014/main" id="{976CDCA6-CD83-4C33-B0E2-E10A39D52CF7}"/>
              </a:ext>
            </a:extLst>
          </p:cNvPr>
          <p:cNvSpPr/>
          <p:nvPr/>
        </p:nvSpPr>
        <p:spPr>
          <a:xfrm>
            <a:off x="1712577" y="1299517"/>
            <a:ext cx="5811751"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4" name="Group 23">
            <a:extLst>
              <a:ext uri="{FF2B5EF4-FFF2-40B4-BE49-F238E27FC236}">
                <a16:creationId xmlns:a16="http://schemas.microsoft.com/office/drawing/2014/main" id="{3FA40363-8FF6-437C-8310-213F4F3A6971}"/>
              </a:ext>
            </a:extLst>
          </p:cNvPr>
          <p:cNvGrpSpPr/>
          <p:nvPr/>
        </p:nvGrpSpPr>
        <p:grpSpPr>
          <a:xfrm>
            <a:off x="43588" y="1161923"/>
            <a:ext cx="2944235" cy="634046"/>
            <a:chOff x="43589" y="1628800"/>
            <a:chExt cx="2299744" cy="634046"/>
          </a:xfrm>
        </p:grpSpPr>
        <p:sp>
          <p:nvSpPr>
            <p:cNvPr id="26" name="Rectangle 25">
              <a:extLst>
                <a:ext uri="{FF2B5EF4-FFF2-40B4-BE49-F238E27FC236}">
                  <a16:creationId xmlns:a16="http://schemas.microsoft.com/office/drawing/2014/main" id="{EE4A84BD-75A6-4F24-A5D7-9B10A3B53EEA}"/>
                </a:ext>
              </a:extLst>
            </p:cNvPr>
            <p:cNvSpPr/>
            <p:nvPr/>
          </p:nvSpPr>
          <p:spPr>
            <a:xfrm>
              <a:off x="396800" y="1838628"/>
              <a:ext cx="1691680" cy="2534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940428D8-BC9A-410A-9010-1A6D2EE43390}"/>
                </a:ext>
              </a:extLst>
            </p:cNvPr>
            <p:cNvSpPr/>
            <p:nvPr/>
          </p:nvSpPr>
          <p:spPr>
            <a:xfrm>
              <a:off x="43589" y="1628800"/>
              <a:ext cx="2299744"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57A179D0-5104-480E-9DA1-EE031BA68030}"/>
                </a:ext>
              </a:extLst>
            </p:cNvPr>
            <p:cNvSpPr txBox="1"/>
            <p:nvPr/>
          </p:nvSpPr>
          <p:spPr>
            <a:xfrm>
              <a:off x="173758" y="1753089"/>
              <a:ext cx="2153258" cy="3077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1400" b="1" dirty="0" err="1">
                  <a:solidFill>
                    <a:schemeClr val="bg1"/>
                  </a:solidFill>
                </a:rPr>
                <a:t>Mounting</a:t>
              </a:r>
              <a:r>
                <a:rPr lang="pl-PL" sz="1400" b="1" dirty="0">
                  <a:solidFill>
                    <a:schemeClr val="bg1"/>
                  </a:solidFill>
                </a:rPr>
                <a:t> on a </a:t>
              </a:r>
              <a:r>
                <a:rPr lang="pl-PL" sz="1400" b="1" dirty="0" err="1">
                  <a:solidFill>
                    <a:schemeClr val="bg1"/>
                  </a:solidFill>
                </a:rPr>
                <a:t>wall</a:t>
              </a:r>
              <a:endParaRPr lang="en-GB" sz="1400" b="1" dirty="0">
                <a:solidFill>
                  <a:schemeClr val="bg1"/>
                </a:solidFill>
              </a:endParaRPr>
            </a:p>
          </p:txBody>
        </p:sp>
      </p:grpSp>
      <p:sp>
        <p:nvSpPr>
          <p:cNvPr id="33" name="Arrow: Right 32">
            <a:extLst>
              <a:ext uri="{FF2B5EF4-FFF2-40B4-BE49-F238E27FC236}">
                <a16:creationId xmlns:a16="http://schemas.microsoft.com/office/drawing/2014/main" id="{779A04B7-6E1A-4F8E-BAEF-43AEE6EF8D56}"/>
              </a:ext>
            </a:extLst>
          </p:cNvPr>
          <p:cNvSpPr/>
          <p:nvPr/>
        </p:nvSpPr>
        <p:spPr>
          <a:xfrm>
            <a:off x="1712577" y="2054426"/>
            <a:ext cx="387017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34" name="Group 33">
            <a:extLst>
              <a:ext uri="{FF2B5EF4-FFF2-40B4-BE49-F238E27FC236}">
                <a16:creationId xmlns:a16="http://schemas.microsoft.com/office/drawing/2014/main" id="{9B15B730-26F3-44C7-BB61-47F619A29440}"/>
              </a:ext>
            </a:extLst>
          </p:cNvPr>
          <p:cNvGrpSpPr/>
          <p:nvPr/>
        </p:nvGrpSpPr>
        <p:grpSpPr>
          <a:xfrm>
            <a:off x="43588" y="1916832"/>
            <a:ext cx="2944235" cy="634046"/>
            <a:chOff x="43589" y="1628800"/>
            <a:chExt cx="2299744" cy="634046"/>
          </a:xfrm>
        </p:grpSpPr>
        <p:sp>
          <p:nvSpPr>
            <p:cNvPr id="35" name="Rectangle 34">
              <a:extLst>
                <a:ext uri="{FF2B5EF4-FFF2-40B4-BE49-F238E27FC236}">
                  <a16:creationId xmlns:a16="http://schemas.microsoft.com/office/drawing/2014/main" id="{39FEAF5B-50FA-4455-A05B-3F10C5149D6B}"/>
                </a:ext>
              </a:extLst>
            </p:cNvPr>
            <p:cNvSpPr/>
            <p:nvPr/>
          </p:nvSpPr>
          <p:spPr>
            <a:xfrm>
              <a:off x="396800" y="1838628"/>
              <a:ext cx="1691680" cy="2534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7F2ACE0D-50DB-4500-B281-855579726188}"/>
                </a:ext>
              </a:extLst>
            </p:cNvPr>
            <p:cNvSpPr/>
            <p:nvPr/>
          </p:nvSpPr>
          <p:spPr>
            <a:xfrm>
              <a:off x="43589" y="1628800"/>
              <a:ext cx="2299744"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B97EAF04-342D-4D98-9C11-01B0360FE7C4}"/>
                </a:ext>
              </a:extLst>
            </p:cNvPr>
            <p:cNvSpPr txBox="1"/>
            <p:nvPr/>
          </p:nvSpPr>
          <p:spPr>
            <a:xfrm>
              <a:off x="173758" y="1753089"/>
              <a:ext cx="2153258" cy="3077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1400" b="1" dirty="0" err="1">
                  <a:solidFill>
                    <a:schemeClr val="bg1"/>
                  </a:solidFill>
                </a:rPr>
                <a:t>Mounting</a:t>
              </a:r>
              <a:r>
                <a:rPr lang="pl-PL" sz="1400" b="1" dirty="0">
                  <a:solidFill>
                    <a:schemeClr val="bg1"/>
                  </a:solidFill>
                </a:rPr>
                <a:t> with DIN </a:t>
              </a:r>
              <a:r>
                <a:rPr lang="pl-PL" sz="1400" b="1" dirty="0" err="1">
                  <a:solidFill>
                    <a:schemeClr val="bg1"/>
                  </a:solidFill>
                </a:rPr>
                <a:t>rail</a:t>
              </a:r>
              <a:r>
                <a:rPr lang="pl-PL" sz="1400" b="1" dirty="0">
                  <a:solidFill>
                    <a:schemeClr val="bg1"/>
                  </a:solidFill>
                </a:rPr>
                <a:t> </a:t>
              </a:r>
              <a:r>
                <a:rPr lang="pl-PL" sz="1400" b="1" dirty="0" err="1">
                  <a:solidFill>
                    <a:schemeClr val="bg1"/>
                  </a:solidFill>
                </a:rPr>
                <a:t>clips</a:t>
              </a:r>
              <a:endParaRPr lang="en-GB" sz="1400" b="1" dirty="0">
                <a:solidFill>
                  <a:schemeClr val="bg1"/>
                </a:solidFill>
              </a:endParaRPr>
            </a:p>
          </p:txBody>
        </p:sp>
      </p:grpSp>
      <p:pic>
        <p:nvPicPr>
          <p:cNvPr id="5" name="Picture 4">
            <a:extLst>
              <a:ext uri="{FF2B5EF4-FFF2-40B4-BE49-F238E27FC236}">
                <a16:creationId xmlns:a16="http://schemas.microsoft.com/office/drawing/2014/main" id="{B4CA58D2-3FDC-4340-88C2-8825766CD8DA}"/>
              </a:ext>
            </a:extLst>
          </p:cNvPr>
          <p:cNvPicPr>
            <a:picLocks noChangeAspect="1"/>
          </p:cNvPicPr>
          <p:nvPr/>
        </p:nvPicPr>
        <p:blipFill>
          <a:blip r:embed="rId5"/>
          <a:stretch>
            <a:fillRect/>
          </a:stretch>
        </p:blipFill>
        <p:spPr>
          <a:xfrm>
            <a:off x="5835930" y="3481548"/>
            <a:ext cx="1766371" cy="1357248"/>
          </a:xfrm>
          <a:prstGeom prst="rect">
            <a:avLst/>
          </a:prstGeom>
        </p:spPr>
      </p:pic>
      <p:sp>
        <p:nvSpPr>
          <p:cNvPr id="41" name="Arrow: Right 40">
            <a:extLst>
              <a:ext uri="{FF2B5EF4-FFF2-40B4-BE49-F238E27FC236}">
                <a16:creationId xmlns:a16="http://schemas.microsoft.com/office/drawing/2014/main" id="{A3D9A487-9147-4E76-B4BF-02473F9538C6}"/>
              </a:ext>
            </a:extLst>
          </p:cNvPr>
          <p:cNvSpPr/>
          <p:nvPr/>
        </p:nvSpPr>
        <p:spPr>
          <a:xfrm>
            <a:off x="1712578" y="3989962"/>
            <a:ext cx="4227574"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2" name="Group 41">
            <a:extLst>
              <a:ext uri="{FF2B5EF4-FFF2-40B4-BE49-F238E27FC236}">
                <a16:creationId xmlns:a16="http://schemas.microsoft.com/office/drawing/2014/main" id="{BBF58A77-4144-4042-AC6F-2B90352B95E0}"/>
              </a:ext>
            </a:extLst>
          </p:cNvPr>
          <p:cNvGrpSpPr/>
          <p:nvPr/>
        </p:nvGrpSpPr>
        <p:grpSpPr>
          <a:xfrm>
            <a:off x="43588" y="3852368"/>
            <a:ext cx="2944235" cy="634046"/>
            <a:chOff x="43589" y="1628800"/>
            <a:chExt cx="2299744" cy="634046"/>
          </a:xfrm>
        </p:grpSpPr>
        <p:sp>
          <p:nvSpPr>
            <p:cNvPr id="43" name="Rectangle 42">
              <a:extLst>
                <a:ext uri="{FF2B5EF4-FFF2-40B4-BE49-F238E27FC236}">
                  <a16:creationId xmlns:a16="http://schemas.microsoft.com/office/drawing/2014/main" id="{E03BB0C8-33D3-4E90-BBAA-12A6E944E081}"/>
                </a:ext>
              </a:extLst>
            </p:cNvPr>
            <p:cNvSpPr/>
            <p:nvPr/>
          </p:nvSpPr>
          <p:spPr>
            <a:xfrm>
              <a:off x="396800" y="1838628"/>
              <a:ext cx="1691680" cy="2534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90AED9FA-9DCF-4DB8-8695-B214B90D832D}"/>
                </a:ext>
              </a:extLst>
            </p:cNvPr>
            <p:cNvSpPr/>
            <p:nvPr/>
          </p:nvSpPr>
          <p:spPr>
            <a:xfrm>
              <a:off x="43589" y="1628800"/>
              <a:ext cx="2299744"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AF9E9AD5-F9F8-45FA-98B6-AD68BCDFC029}"/>
                </a:ext>
              </a:extLst>
            </p:cNvPr>
            <p:cNvSpPr txBox="1"/>
            <p:nvPr/>
          </p:nvSpPr>
          <p:spPr>
            <a:xfrm>
              <a:off x="173758" y="1690324"/>
              <a:ext cx="2153258" cy="5232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1400" b="1" dirty="0" err="1">
                  <a:solidFill>
                    <a:schemeClr val="bg1"/>
                  </a:solidFill>
                </a:rPr>
                <a:t>Mounting</a:t>
              </a:r>
              <a:r>
                <a:rPr lang="pl-PL" sz="1400" b="1" dirty="0">
                  <a:solidFill>
                    <a:schemeClr val="bg1"/>
                  </a:solidFill>
                </a:rPr>
                <a:t> </a:t>
              </a:r>
              <a:r>
                <a:rPr lang="pl-PL" sz="1400" b="1" dirty="0" err="1">
                  <a:solidFill>
                    <a:schemeClr val="bg1"/>
                  </a:solidFill>
                </a:rPr>
                <a:t>temperature</a:t>
              </a:r>
              <a:r>
                <a:rPr lang="pl-PL" sz="1400" b="1" dirty="0">
                  <a:solidFill>
                    <a:schemeClr val="bg1"/>
                  </a:solidFill>
                </a:rPr>
                <a:t> </a:t>
              </a:r>
              <a:r>
                <a:rPr lang="pl-PL" sz="1400" b="1" dirty="0" err="1">
                  <a:solidFill>
                    <a:schemeClr val="bg1"/>
                  </a:solidFill>
                </a:rPr>
                <a:t>sensors</a:t>
              </a:r>
              <a:r>
                <a:rPr lang="pl-PL" sz="1400" b="1" dirty="0">
                  <a:solidFill>
                    <a:schemeClr val="bg1"/>
                  </a:solidFill>
                </a:rPr>
                <a:t> with </a:t>
              </a:r>
              <a:r>
                <a:rPr lang="pl-PL" sz="1400" b="1" dirty="0" err="1">
                  <a:solidFill>
                    <a:schemeClr val="bg1"/>
                  </a:solidFill>
                </a:rPr>
                <a:t>cable</a:t>
              </a:r>
              <a:r>
                <a:rPr lang="pl-PL" sz="1400" b="1" dirty="0">
                  <a:solidFill>
                    <a:schemeClr val="bg1"/>
                  </a:solidFill>
                </a:rPr>
                <a:t> </a:t>
              </a:r>
              <a:r>
                <a:rPr lang="pl-PL" sz="1400" b="1" dirty="0" err="1">
                  <a:solidFill>
                    <a:schemeClr val="bg1"/>
                  </a:solidFill>
                </a:rPr>
                <a:t>ties</a:t>
              </a:r>
              <a:endParaRPr lang="en-GB" sz="1400" b="1" dirty="0">
                <a:solidFill>
                  <a:schemeClr val="bg1"/>
                </a:solidFill>
              </a:endParaRPr>
            </a:p>
          </p:txBody>
        </p:sp>
      </p:grpSp>
      <p:sp>
        <p:nvSpPr>
          <p:cNvPr id="46" name="Oval 45">
            <a:extLst>
              <a:ext uri="{FF2B5EF4-FFF2-40B4-BE49-F238E27FC236}">
                <a16:creationId xmlns:a16="http://schemas.microsoft.com/office/drawing/2014/main" id="{3A355445-01B1-40A3-B17A-FC235E25565C}"/>
              </a:ext>
            </a:extLst>
          </p:cNvPr>
          <p:cNvSpPr/>
          <p:nvPr/>
        </p:nvSpPr>
        <p:spPr>
          <a:xfrm>
            <a:off x="6659635" y="3335436"/>
            <a:ext cx="1058923" cy="1058923"/>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7433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39201" y="5229201"/>
            <a:ext cx="8825287" cy="1312988"/>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1800" dirty="0"/>
              <a:t>The controller </a:t>
            </a:r>
            <a:r>
              <a:rPr lang="pl-PL" sz="1800" dirty="0" err="1"/>
              <a:t>uses</a:t>
            </a:r>
            <a:r>
              <a:rPr lang="pl-PL" sz="1800" dirty="0"/>
              <a:t> 0-10 V </a:t>
            </a:r>
            <a:r>
              <a:rPr lang="pl-PL" sz="1800" dirty="0" err="1"/>
              <a:t>signal</a:t>
            </a:r>
            <a:r>
              <a:rPr lang="pl-PL" sz="1800" dirty="0"/>
              <a:t> to </a:t>
            </a:r>
            <a:r>
              <a:rPr lang="pl-PL" sz="1800" dirty="0" err="1"/>
              <a:t>communicate</a:t>
            </a:r>
            <a:r>
              <a:rPr lang="pl-PL" sz="1800" dirty="0"/>
              <a:t> with the </a:t>
            </a:r>
            <a:r>
              <a:rPr lang="pl-PL" sz="1800" dirty="0" err="1"/>
              <a:t>actuator</a:t>
            </a:r>
            <a:r>
              <a:rPr lang="pl-PL" sz="1800" dirty="0"/>
              <a:t> and 0-10V </a:t>
            </a:r>
            <a:r>
              <a:rPr lang="pl-PL" sz="1800" dirty="0" err="1"/>
              <a:t>signal</a:t>
            </a:r>
            <a:r>
              <a:rPr lang="pl-PL" sz="1800" dirty="0"/>
              <a:t> to </a:t>
            </a:r>
            <a:r>
              <a:rPr lang="pl-PL" sz="1800" dirty="0" err="1"/>
              <a:t>communicate</a:t>
            </a:r>
            <a:r>
              <a:rPr lang="pl-PL" sz="1800" dirty="0"/>
              <a:t> with the BMS system. </a:t>
            </a:r>
            <a:endParaRPr lang="en-US" sz="1800" dirty="0"/>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1" name="Arrow: Right 20">
            <a:extLst>
              <a:ext uri="{FF2B5EF4-FFF2-40B4-BE49-F238E27FC236}">
                <a16:creationId xmlns:a16="http://schemas.microsoft.com/office/drawing/2014/main" id="{9AB6360A-ABF9-4883-8C3B-03C0D1AAB3D6}"/>
              </a:ext>
            </a:extLst>
          </p:cNvPr>
          <p:cNvSpPr/>
          <p:nvPr/>
        </p:nvSpPr>
        <p:spPr>
          <a:xfrm>
            <a:off x="2051720" y="1924436"/>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0" name="Rectangle 19">
            <a:extLst>
              <a:ext uri="{FF2B5EF4-FFF2-40B4-BE49-F238E27FC236}">
                <a16:creationId xmlns:a16="http://schemas.microsoft.com/office/drawing/2014/main" id="{2A4A6907-501C-4FF1-98DB-5FB95DF80A50}"/>
              </a:ext>
            </a:extLst>
          </p:cNvPr>
          <p:cNvSpPr/>
          <p:nvPr/>
        </p:nvSpPr>
        <p:spPr>
          <a:xfrm>
            <a:off x="396800" y="1996670"/>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E819BA8F-AE66-4E8C-84C9-8130109B990B}"/>
              </a:ext>
            </a:extLst>
          </p:cNvPr>
          <p:cNvSpPr/>
          <p:nvPr/>
        </p:nvSpPr>
        <p:spPr>
          <a:xfrm>
            <a:off x="43588" y="1786842"/>
            <a:ext cx="2944235"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9045BAB-BD2B-415F-A91E-8FA391FB6A11}"/>
              </a:ext>
            </a:extLst>
          </p:cNvPr>
          <p:cNvSpPr txBox="1"/>
          <p:nvPr/>
        </p:nvSpPr>
        <p:spPr>
          <a:xfrm>
            <a:off x="173758" y="1911131"/>
            <a:ext cx="2153258" cy="307777"/>
          </a:xfrm>
          <a:prstGeom prst="rect">
            <a:avLst/>
          </a:prstGeom>
          <a:noFill/>
        </p:spPr>
        <p:txBody>
          <a:bodyPr wrap="square" rtlCol="0">
            <a:spAutoFit/>
          </a:bodyPr>
          <a:lstStyle/>
          <a:p>
            <a:r>
              <a:rPr lang="en-GB" sz="1400" b="1" dirty="0">
                <a:solidFill>
                  <a:schemeClr val="bg1"/>
                </a:solidFill>
              </a:rPr>
              <a:t>Controller</a:t>
            </a:r>
            <a:r>
              <a:rPr lang="pl-PL" sz="1400" b="1" dirty="0">
                <a:solidFill>
                  <a:schemeClr val="bg1"/>
                </a:solidFill>
              </a:rPr>
              <a:t> data</a:t>
            </a:r>
            <a:endParaRPr lang="en-GB" sz="1400" b="1" dirty="0">
              <a:solidFill>
                <a:schemeClr val="bg1"/>
              </a:solidFill>
            </a:endParaRPr>
          </a:p>
        </p:txBody>
      </p:sp>
      <p:pic>
        <p:nvPicPr>
          <p:cNvPr id="2" name="Picture 1">
            <a:extLst>
              <a:ext uri="{FF2B5EF4-FFF2-40B4-BE49-F238E27FC236}">
                <a16:creationId xmlns:a16="http://schemas.microsoft.com/office/drawing/2014/main" id="{86EFCF6C-8F4A-4506-B77A-5A10E01CFF73}"/>
              </a:ext>
            </a:extLst>
          </p:cNvPr>
          <p:cNvPicPr>
            <a:picLocks noChangeAspect="1"/>
          </p:cNvPicPr>
          <p:nvPr/>
        </p:nvPicPr>
        <p:blipFill>
          <a:blip r:embed="rId3"/>
          <a:stretch>
            <a:fillRect/>
          </a:stretch>
        </p:blipFill>
        <p:spPr>
          <a:xfrm>
            <a:off x="3803975" y="1276135"/>
            <a:ext cx="4953000" cy="2524125"/>
          </a:xfrm>
          <a:prstGeom prst="rect">
            <a:avLst/>
          </a:prstGeom>
        </p:spPr>
      </p:pic>
      <p:sp>
        <p:nvSpPr>
          <p:cNvPr id="23" name="Rectangle 22">
            <a:extLst>
              <a:ext uri="{FF2B5EF4-FFF2-40B4-BE49-F238E27FC236}">
                <a16:creationId xmlns:a16="http://schemas.microsoft.com/office/drawing/2014/main" id="{CB2DA15F-7E11-4F69-BA44-802D37618DCB}"/>
              </a:ext>
            </a:extLst>
          </p:cNvPr>
          <p:cNvSpPr/>
          <p:nvPr/>
        </p:nvSpPr>
        <p:spPr>
          <a:xfrm>
            <a:off x="3790510" y="2232936"/>
            <a:ext cx="4261238" cy="360040"/>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89FB8B59-88A5-42B1-9E3E-2E308C5342C3}"/>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8C9E8D14-01A2-4261-A008-3843D6055ED2}"/>
              </a:ext>
            </a:extLst>
          </p:cNvPr>
          <p:cNvGrpSpPr/>
          <p:nvPr/>
        </p:nvGrpSpPr>
        <p:grpSpPr>
          <a:xfrm>
            <a:off x="3104081" y="319878"/>
            <a:ext cx="4324176" cy="511518"/>
            <a:chOff x="2435351" y="3212976"/>
            <a:chExt cx="4324176" cy="511518"/>
          </a:xfrm>
        </p:grpSpPr>
        <p:sp>
          <p:nvSpPr>
            <p:cNvPr id="27" name="Rectangle: Rounded Corners 26">
              <a:extLst>
                <a:ext uri="{FF2B5EF4-FFF2-40B4-BE49-F238E27FC236}">
                  <a16:creationId xmlns:a16="http://schemas.microsoft.com/office/drawing/2014/main" id="{447BDA2E-E048-424E-932F-D4DAA88EDF61}"/>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28" name="Title 1">
              <a:extLst>
                <a:ext uri="{FF2B5EF4-FFF2-40B4-BE49-F238E27FC236}">
                  <a16:creationId xmlns:a16="http://schemas.microsoft.com/office/drawing/2014/main" id="{C575B32A-E7D0-4ECF-B2BC-94C095C09DF4}"/>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Technical data</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29" name="Title 1">
            <a:extLst>
              <a:ext uri="{FF2B5EF4-FFF2-40B4-BE49-F238E27FC236}">
                <a16:creationId xmlns:a16="http://schemas.microsoft.com/office/drawing/2014/main" id="{D9BFED4F-2E68-41E6-96DC-0FA0416118E7}"/>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5" name="Straight Connector 34">
            <a:extLst>
              <a:ext uri="{FF2B5EF4-FFF2-40B4-BE49-F238E27FC236}">
                <a16:creationId xmlns:a16="http://schemas.microsoft.com/office/drawing/2014/main" id="{32309B2B-D501-4F1F-AA53-9E1914D37038}"/>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36" name="Picture 35">
            <a:extLst>
              <a:ext uri="{FF2B5EF4-FFF2-40B4-BE49-F238E27FC236}">
                <a16:creationId xmlns:a16="http://schemas.microsoft.com/office/drawing/2014/main" id="{9CAEA789-BDC2-47BB-AC6D-644FD9611AD2}"/>
              </a:ext>
            </a:extLst>
          </p:cNvPr>
          <p:cNvPicPr>
            <a:picLocks noChangeAspect="1"/>
          </p:cNvPicPr>
          <p:nvPr/>
        </p:nvPicPr>
        <p:blipFill>
          <a:blip r:embed="rId4"/>
          <a:stretch>
            <a:fillRect/>
          </a:stretch>
        </p:blipFill>
        <p:spPr>
          <a:xfrm>
            <a:off x="1475656" y="2636912"/>
            <a:ext cx="2251724" cy="2013487"/>
          </a:xfrm>
          <a:prstGeom prst="rect">
            <a:avLst/>
          </a:prstGeom>
        </p:spPr>
      </p:pic>
      <p:sp>
        <p:nvSpPr>
          <p:cNvPr id="37" name="Rounded Rectangle 25">
            <a:extLst>
              <a:ext uri="{FF2B5EF4-FFF2-40B4-BE49-F238E27FC236}">
                <a16:creationId xmlns:a16="http://schemas.microsoft.com/office/drawing/2014/main" id="{4C93A454-922D-4827-AD6C-49E6C99EE714}"/>
              </a:ext>
            </a:extLst>
          </p:cNvPr>
          <p:cNvSpPr/>
          <p:nvPr/>
        </p:nvSpPr>
        <p:spPr>
          <a:xfrm>
            <a:off x="1495971" y="2636912"/>
            <a:ext cx="2251724" cy="2013487"/>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Tree>
    <p:extLst>
      <p:ext uri="{BB962C8B-B14F-4D97-AF65-F5344CB8AC3E}">
        <p14:creationId xmlns:p14="http://schemas.microsoft.com/office/powerpoint/2010/main" val="293666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73758" y="5229200"/>
            <a:ext cx="8790730" cy="129614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pPr marL="285750" indent="-285750">
              <a:buFont typeface="Wingdings" panose="05000000000000000000" pitchFamily="2" charset="2"/>
              <a:buChar char="§"/>
            </a:pPr>
            <a:r>
              <a:rPr lang="en-US" sz="1800" dirty="0"/>
              <a:t>The controller must be installed at each terminal unit</a:t>
            </a:r>
            <a:r>
              <a:rPr lang="pl-PL" sz="1800" dirty="0"/>
              <a:t> </a:t>
            </a:r>
            <a:r>
              <a:rPr lang="pl-PL" sz="1800" dirty="0" err="1"/>
              <a:t>where</a:t>
            </a:r>
            <a:r>
              <a:rPr lang="pl-PL" sz="1800" dirty="0"/>
              <a:t> </a:t>
            </a:r>
            <a:r>
              <a:rPr lang="pl-PL" sz="1800" dirty="0" err="1"/>
              <a:t>flow</a:t>
            </a:r>
            <a:r>
              <a:rPr lang="pl-PL" sz="1800" dirty="0"/>
              <a:t> </a:t>
            </a:r>
            <a:r>
              <a:rPr lang="pl-PL" sz="1800" dirty="0" err="1"/>
              <a:t>is</a:t>
            </a:r>
            <a:r>
              <a:rPr lang="pl-PL" sz="1800" dirty="0"/>
              <a:t> </a:t>
            </a:r>
            <a:r>
              <a:rPr lang="pl-PL" sz="1800" dirty="0" err="1"/>
              <a:t>controlled</a:t>
            </a:r>
            <a:r>
              <a:rPr lang="pl-PL" sz="1800" dirty="0"/>
              <a:t> by a </a:t>
            </a:r>
            <a:r>
              <a:rPr lang="pl-PL" sz="1800" dirty="0" err="1"/>
              <a:t>motorized</a:t>
            </a:r>
            <a:r>
              <a:rPr lang="pl-PL" sz="1800" dirty="0"/>
              <a:t> </a:t>
            </a:r>
            <a:r>
              <a:rPr lang="pl-PL" sz="1800" dirty="0" err="1"/>
              <a:t>valve</a:t>
            </a:r>
            <a:r>
              <a:rPr lang="pl-PL" sz="1800" dirty="0"/>
              <a:t>.</a:t>
            </a:r>
            <a:endParaRPr lang="en-US" sz="1800" dirty="0"/>
          </a:p>
          <a:p>
            <a:pPr marL="285750" indent="-285750">
              <a:buFont typeface="Wingdings" panose="05000000000000000000" pitchFamily="2" charset="2"/>
              <a:buChar char="§"/>
            </a:pPr>
            <a:r>
              <a:rPr lang="en-US" sz="1800" dirty="0"/>
              <a:t>One controller can operate one valve</a:t>
            </a:r>
            <a:r>
              <a:rPr lang="pl-PL" sz="1800" dirty="0"/>
              <a:t>.</a:t>
            </a:r>
            <a:endParaRPr lang="en-GB" sz="1800" dirty="0"/>
          </a:p>
          <a:p>
            <a:pPr marL="285750" indent="-285750">
              <a:buFont typeface="Wingdings" panose="05000000000000000000" pitchFamily="2" charset="2"/>
              <a:buChar char="§"/>
            </a:pPr>
            <a:r>
              <a:rPr lang="en-GB" sz="1800" dirty="0"/>
              <a:t>Frese DELTA T can be used in plant rooms or at air handling units</a:t>
            </a:r>
            <a:r>
              <a:rPr lang="pl-PL" sz="1800" dirty="0"/>
              <a:t> to </a:t>
            </a:r>
            <a:r>
              <a:rPr lang="pl-PL" sz="1800" dirty="0" err="1"/>
              <a:t>control</a:t>
            </a:r>
            <a:r>
              <a:rPr lang="pl-PL" sz="1800" dirty="0"/>
              <a:t> single </a:t>
            </a:r>
            <a:r>
              <a:rPr lang="pl-PL" sz="1800" dirty="0" err="1"/>
              <a:t>circuits</a:t>
            </a:r>
            <a:r>
              <a:rPr lang="en-US" sz="1800" dirty="0"/>
              <a:t>.</a:t>
            </a:r>
            <a:r>
              <a:rPr lang="pl-PL" sz="1800" dirty="0"/>
              <a:t> </a:t>
            </a:r>
            <a:endParaRPr lang="en-US" sz="1800" dirty="0"/>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32" name="Picture 31">
            <a:extLst>
              <a:ext uri="{FF2B5EF4-FFF2-40B4-BE49-F238E27FC236}">
                <a16:creationId xmlns:a16="http://schemas.microsoft.com/office/drawing/2014/main" id="{BFF1790F-6D01-4432-83AB-80D7E3A8A6E3}"/>
              </a:ext>
            </a:extLst>
          </p:cNvPr>
          <p:cNvPicPr>
            <a:picLocks noChangeAspect="1"/>
          </p:cNvPicPr>
          <p:nvPr/>
        </p:nvPicPr>
        <p:blipFill>
          <a:blip r:embed="rId3"/>
          <a:stretch>
            <a:fillRect/>
          </a:stretch>
        </p:blipFill>
        <p:spPr>
          <a:xfrm>
            <a:off x="4125078" y="1284326"/>
            <a:ext cx="4260516" cy="3212976"/>
          </a:xfrm>
          <a:prstGeom prst="rect">
            <a:avLst/>
          </a:prstGeom>
        </p:spPr>
      </p:pic>
      <p:sp>
        <p:nvSpPr>
          <p:cNvPr id="21" name="Arrow: Right 20">
            <a:extLst>
              <a:ext uri="{FF2B5EF4-FFF2-40B4-BE49-F238E27FC236}">
                <a16:creationId xmlns:a16="http://schemas.microsoft.com/office/drawing/2014/main" id="{9AB6360A-ABF9-4883-8C3B-03C0D1AAB3D6}"/>
              </a:ext>
            </a:extLst>
          </p:cNvPr>
          <p:cNvSpPr/>
          <p:nvPr/>
        </p:nvSpPr>
        <p:spPr>
          <a:xfrm>
            <a:off x="1712578" y="1924436"/>
            <a:ext cx="1635435"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0" name="Rectangle 19">
            <a:extLst>
              <a:ext uri="{FF2B5EF4-FFF2-40B4-BE49-F238E27FC236}">
                <a16:creationId xmlns:a16="http://schemas.microsoft.com/office/drawing/2014/main" id="{2A4A6907-501C-4FF1-98DB-5FB95DF80A50}"/>
              </a:ext>
            </a:extLst>
          </p:cNvPr>
          <p:cNvSpPr/>
          <p:nvPr/>
        </p:nvSpPr>
        <p:spPr>
          <a:xfrm>
            <a:off x="396800" y="1996670"/>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E819BA8F-AE66-4E8C-84C9-8130109B990B}"/>
              </a:ext>
            </a:extLst>
          </p:cNvPr>
          <p:cNvSpPr/>
          <p:nvPr/>
        </p:nvSpPr>
        <p:spPr>
          <a:xfrm>
            <a:off x="43588" y="1786842"/>
            <a:ext cx="2944235"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9045BAB-BD2B-415F-A91E-8FA391FB6A11}"/>
              </a:ext>
            </a:extLst>
          </p:cNvPr>
          <p:cNvSpPr txBox="1"/>
          <p:nvPr/>
        </p:nvSpPr>
        <p:spPr>
          <a:xfrm>
            <a:off x="173758" y="1911131"/>
            <a:ext cx="2153258" cy="307777"/>
          </a:xfrm>
          <a:prstGeom prst="rect">
            <a:avLst/>
          </a:prstGeom>
          <a:noFill/>
        </p:spPr>
        <p:txBody>
          <a:bodyPr wrap="square" rtlCol="0">
            <a:spAutoFit/>
          </a:bodyPr>
          <a:lstStyle/>
          <a:p>
            <a:r>
              <a:rPr lang="pl-PL" sz="1400" b="1" dirty="0" err="1">
                <a:solidFill>
                  <a:schemeClr val="bg1"/>
                </a:solidFill>
              </a:rPr>
              <a:t>Where</a:t>
            </a:r>
            <a:r>
              <a:rPr lang="pl-PL" sz="1400" b="1" dirty="0">
                <a:solidFill>
                  <a:schemeClr val="bg1"/>
                </a:solidFill>
              </a:rPr>
              <a:t> to </a:t>
            </a:r>
            <a:r>
              <a:rPr lang="pl-PL" sz="1400" b="1" dirty="0" err="1">
                <a:solidFill>
                  <a:schemeClr val="bg1"/>
                </a:solidFill>
              </a:rPr>
              <a:t>install</a:t>
            </a:r>
            <a:r>
              <a:rPr lang="pl-PL" sz="1400" b="1" dirty="0">
                <a:solidFill>
                  <a:schemeClr val="bg1"/>
                </a:solidFill>
              </a:rPr>
              <a:t>?</a:t>
            </a:r>
            <a:endParaRPr lang="en-GB" sz="1400" b="1" dirty="0">
              <a:solidFill>
                <a:schemeClr val="bg1"/>
              </a:solidFill>
            </a:endParaRPr>
          </a:p>
        </p:txBody>
      </p:sp>
      <p:pic>
        <p:nvPicPr>
          <p:cNvPr id="23" name="Picture 22">
            <a:extLst>
              <a:ext uri="{FF2B5EF4-FFF2-40B4-BE49-F238E27FC236}">
                <a16:creationId xmlns:a16="http://schemas.microsoft.com/office/drawing/2014/main" id="{36688D5C-D386-40BD-BDC2-A01E773C0D28}"/>
              </a:ext>
            </a:extLst>
          </p:cNvPr>
          <p:cNvPicPr>
            <a:picLocks noChangeAspect="1"/>
          </p:cNvPicPr>
          <p:nvPr/>
        </p:nvPicPr>
        <p:blipFill>
          <a:blip r:embed="rId4"/>
          <a:stretch>
            <a:fillRect/>
          </a:stretch>
        </p:blipFill>
        <p:spPr>
          <a:xfrm>
            <a:off x="3538357" y="1754955"/>
            <a:ext cx="745611" cy="1120996"/>
          </a:xfrm>
          <a:prstGeom prst="rect">
            <a:avLst/>
          </a:prstGeom>
          <a:noFill/>
          <a:ln w="57150">
            <a:noFill/>
          </a:ln>
        </p:spPr>
      </p:pic>
      <p:sp>
        <p:nvSpPr>
          <p:cNvPr id="35" name="Oval 34">
            <a:extLst>
              <a:ext uri="{FF2B5EF4-FFF2-40B4-BE49-F238E27FC236}">
                <a16:creationId xmlns:a16="http://schemas.microsoft.com/office/drawing/2014/main" id="{0D23C4A2-1D3B-4005-83A1-9EBA7B37D194}"/>
              </a:ext>
            </a:extLst>
          </p:cNvPr>
          <p:cNvSpPr/>
          <p:nvPr/>
        </p:nvSpPr>
        <p:spPr>
          <a:xfrm>
            <a:off x="4987499" y="2492896"/>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6" name="Oval 35">
            <a:extLst>
              <a:ext uri="{FF2B5EF4-FFF2-40B4-BE49-F238E27FC236}">
                <a16:creationId xmlns:a16="http://schemas.microsoft.com/office/drawing/2014/main" id="{CB3EB9FC-F01A-43FC-A3CF-B7DBFBCC244D}"/>
              </a:ext>
            </a:extLst>
          </p:cNvPr>
          <p:cNvSpPr/>
          <p:nvPr/>
        </p:nvSpPr>
        <p:spPr>
          <a:xfrm>
            <a:off x="5893630" y="2492896"/>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7" name="Oval 36">
            <a:extLst>
              <a:ext uri="{FF2B5EF4-FFF2-40B4-BE49-F238E27FC236}">
                <a16:creationId xmlns:a16="http://schemas.microsoft.com/office/drawing/2014/main" id="{35FB4B8D-593A-433A-AD99-B2D4514A3BBB}"/>
              </a:ext>
            </a:extLst>
          </p:cNvPr>
          <p:cNvSpPr/>
          <p:nvPr/>
        </p:nvSpPr>
        <p:spPr>
          <a:xfrm>
            <a:off x="6695111" y="2492896"/>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8" name="Oval 37">
            <a:extLst>
              <a:ext uri="{FF2B5EF4-FFF2-40B4-BE49-F238E27FC236}">
                <a16:creationId xmlns:a16="http://schemas.microsoft.com/office/drawing/2014/main" id="{5408A0A9-2F07-4970-BAF3-280235EE97C6}"/>
              </a:ext>
            </a:extLst>
          </p:cNvPr>
          <p:cNvSpPr/>
          <p:nvPr/>
        </p:nvSpPr>
        <p:spPr>
          <a:xfrm>
            <a:off x="7511473" y="2492896"/>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9" name="Oval 38">
            <a:extLst>
              <a:ext uri="{FF2B5EF4-FFF2-40B4-BE49-F238E27FC236}">
                <a16:creationId xmlns:a16="http://schemas.microsoft.com/office/drawing/2014/main" id="{1D3AC651-BB7F-4EA7-811A-5FCC2FEF003D}"/>
              </a:ext>
            </a:extLst>
          </p:cNvPr>
          <p:cNvSpPr/>
          <p:nvPr/>
        </p:nvSpPr>
        <p:spPr>
          <a:xfrm>
            <a:off x="4987499" y="3425638"/>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40" name="Oval 39">
            <a:extLst>
              <a:ext uri="{FF2B5EF4-FFF2-40B4-BE49-F238E27FC236}">
                <a16:creationId xmlns:a16="http://schemas.microsoft.com/office/drawing/2014/main" id="{0EA374F8-6702-4184-8377-743394695E6F}"/>
              </a:ext>
            </a:extLst>
          </p:cNvPr>
          <p:cNvSpPr/>
          <p:nvPr/>
        </p:nvSpPr>
        <p:spPr>
          <a:xfrm>
            <a:off x="5893630" y="3425638"/>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41" name="Oval 40">
            <a:extLst>
              <a:ext uri="{FF2B5EF4-FFF2-40B4-BE49-F238E27FC236}">
                <a16:creationId xmlns:a16="http://schemas.microsoft.com/office/drawing/2014/main" id="{7C316913-2897-487D-BCD1-CE2C21E9AB0B}"/>
              </a:ext>
            </a:extLst>
          </p:cNvPr>
          <p:cNvSpPr/>
          <p:nvPr/>
        </p:nvSpPr>
        <p:spPr>
          <a:xfrm>
            <a:off x="6695111" y="3425638"/>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42" name="Oval 41">
            <a:extLst>
              <a:ext uri="{FF2B5EF4-FFF2-40B4-BE49-F238E27FC236}">
                <a16:creationId xmlns:a16="http://schemas.microsoft.com/office/drawing/2014/main" id="{DA2460EA-0886-4FD9-9DE1-D70BF9FF5940}"/>
              </a:ext>
            </a:extLst>
          </p:cNvPr>
          <p:cNvSpPr/>
          <p:nvPr/>
        </p:nvSpPr>
        <p:spPr>
          <a:xfrm>
            <a:off x="7511473" y="3425638"/>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43" name="Oval 42">
            <a:extLst>
              <a:ext uri="{FF2B5EF4-FFF2-40B4-BE49-F238E27FC236}">
                <a16:creationId xmlns:a16="http://schemas.microsoft.com/office/drawing/2014/main" id="{19C332F6-8673-460C-A7DE-0CB2E67AD106}"/>
              </a:ext>
            </a:extLst>
          </p:cNvPr>
          <p:cNvSpPr/>
          <p:nvPr/>
        </p:nvSpPr>
        <p:spPr>
          <a:xfrm>
            <a:off x="3340704" y="1734074"/>
            <a:ext cx="1231296" cy="1231296"/>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6D2944E3-3010-4123-9A0A-56B60F4D6E6E}"/>
              </a:ext>
            </a:extLst>
          </p:cNvPr>
          <p:cNvCxnSpPr>
            <a:stCxn id="43" idx="7"/>
          </p:cNvCxnSpPr>
          <p:nvPr/>
        </p:nvCxnSpPr>
        <p:spPr>
          <a:xfrm flipV="1">
            <a:off x="4391681" y="1612691"/>
            <a:ext cx="595818" cy="301702"/>
          </a:xfrm>
          <a:prstGeom prst="line">
            <a:avLst/>
          </a:prstGeom>
          <a:noFill/>
          <a:ln w="57150"/>
        </p:spPr>
        <p:style>
          <a:lnRef idx="2">
            <a:schemeClr val="accent3"/>
          </a:lnRef>
          <a:fillRef idx="1">
            <a:schemeClr val="lt1"/>
          </a:fillRef>
          <a:effectRef idx="0">
            <a:schemeClr val="accent3"/>
          </a:effectRef>
          <a:fontRef idx="minor">
            <a:schemeClr val="dk1"/>
          </a:fontRef>
        </p:style>
      </p:cxnSp>
      <p:sp>
        <p:nvSpPr>
          <p:cNvPr id="44" name="Rectangle: Rounded Corners 43">
            <a:extLst>
              <a:ext uri="{FF2B5EF4-FFF2-40B4-BE49-F238E27FC236}">
                <a16:creationId xmlns:a16="http://schemas.microsoft.com/office/drawing/2014/main" id="{1E3C0A70-050B-4E25-AE7B-3CDA20FC7BF2}"/>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45" name="Group 44">
            <a:extLst>
              <a:ext uri="{FF2B5EF4-FFF2-40B4-BE49-F238E27FC236}">
                <a16:creationId xmlns:a16="http://schemas.microsoft.com/office/drawing/2014/main" id="{114ACDA3-4784-478C-BCDB-DFD34CEF6F01}"/>
              </a:ext>
            </a:extLst>
          </p:cNvPr>
          <p:cNvGrpSpPr/>
          <p:nvPr/>
        </p:nvGrpSpPr>
        <p:grpSpPr>
          <a:xfrm>
            <a:off x="3104081" y="319878"/>
            <a:ext cx="4324176" cy="511518"/>
            <a:chOff x="2435351" y="3212976"/>
            <a:chExt cx="4324176" cy="511518"/>
          </a:xfrm>
        </p:grpSpPr>
        <p:sp>
          <p:nvSpPr>
            <p:cNvPr id="46" name="Rectangle: Rounded Corners 45">
              <a:extLst>
                <a:ext uri="{FF2B5EF4-FFF2-40B4-BE49-F238E27FC236}">
                  <a16:creationId xmlns:a16="http://schemas.microsoft.com/office/drawing/2014/main" id="{51DE65D1-89DE-4F88-BC9E-C09D1AF14169}"/>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47" name="Title 1">
              <a:extLst>
                <a:ext uri="{FF2B5EF4-FFF2-40B4-BE49-F238E27FC236}">
                  <a16:creationId xmlns:a16="http://schemas.microsoft.com/office/drawing/2014/main" id="{3C5E4BB8-59B2-4BFA-B3BF-389FD7B8AE22}"/>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Application</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48" name="Title 1">
            <a:extLst>
              <a:ext uri="{FF2B5EF4-FFF2-40B4-BE49-F238E27FC236}">
                <a16:creationId xmlns:a16="http://schemas.microsoft.com/office/drawing/2014/main" id="{EAA75E89-80B9-4157-967B-0642645D8410}"/>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54" name="Straight Connector 53">
            <a:extLst>
              <a:ext uri="{FF2B5EF4-FFF2-40B4-BE49-F238E27FC236}">
                <a16:creationId xmlns:a16="http://schemas.microsoft.com/office/drawing/2014/main" id="{7172A331-D3E8-4F13-B717-E73DF8159B8A}"/>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
        <p:nvSpPr>
          <p:cNvPr id="55" name="Oval 54">
            <a:extLst>
              <a:ext uri="{FF2B5EF4-FFF2-40B4-BE49-F238E27FC236}">
                <a16:creationId xmlns:a16="http://schemas.microsoft.com/office/drawing/2014/main" id="{12CBCDBE-ACD7-474E-900F-2A1D5E028E18}"/>
              </a:ext>
            </a:extLst>
          </p:cNvPr>
          <p:cNvSpPr/>
          <p:nvPr/>
        </p:nvSpPr>
        <p:spPr>
          <a:xfrm>
            <a:off x="4987499" y="1482368"/>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6" name="Oval 55">
            <a:extLst>
              <a:ext uri="{FF2B5EF4-FFF2-40B4-BE49-F238E27FC236}">
                <a16:creationId xmlns:a16="http://schemas.microsoft.com/office/drawing/2014/main" id="{3CF10FD9-CDBE-4076-A43B-F8B71265ED10}"/>
              </a:ext>
            </a:extLst>
          </p:cNvPr>
          <p:cNvSpPr/>
          <p:nvPr/>
        </p:nvSpPr>
        <p:spPr>
          <a:xfrm>
            <a:off x="5893630" y="1482368"/>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9" name="Oval 58">
            <a:extLst>
              <a:ext uri="{FF2B5EF4-FFF2-40B4-BE49-F238E27FC236}">
                <a16:creationId xmlns:a16="http://schemas.microsoft.com/office/drawing/2014/main" id="{0B389AAE-BEE7-4289-83D1-4AA6390F2F26}"/>
              </a:ext>
            </a:extLst>
          </p:cNvPr>
          <p:cNvSpPr/>
          <p:nvPr/>
        </p:nvSpPr>
        <p:spPr>
          <a:xfrm>
            <a:off x="6695111" y="1482368"/>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0" name="Oval 59">
            <a:extLst>
              <a:ext uri="{FF2B5EF4-FFF2-40B4-BE49-F238E27FC236}">
                <a16:creationId xmlns:a16="http://schemas.microsoft.com/office/drawing/2014/main" id="{51CD1959-1C62-4494-91C9-B83A0FEF652F}"/>
              </a:ext>
            </a:extLst>
          </p:cNvPr>
          <p:cNvSpPr/>
          <p:nvPr/>
        </p:nvSpPr>
        <p:spPr>
          <a:xfrm>
            <a:off x="7511473" y="1482368"/>
            <a:ext cx="209300" cy="20930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5672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73758" y="5229200"/>
            <a:ext cx="8790730" cy="129614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pPr marL="285750" indent="-285750">
              <a:buFont typeface="Wingdings" panose="05000000000000000000" pitchFamily="2" charset="2"/>
              <a:buChar char="§"/>
            </a:pPr>
            <a:r>
              <a:rPr lang="en-GB" sz="1800" dirty="0"/>
              <a:t>Frese DELTA T can be used in </a:t>
            </a:r>
            <a:r>
              <a:rPr lang="pl-PL" sz="1800" dirty="0" err="1"/>
              <a:t>branches</a:t>
            </a:r>
            <a:r>
              <a:rPr lang="pl-PL" sz="1800" dirty="0"/>
              <a:t> with </a:t>
            </a:r>
            <a:r>
              <a:rPr lang="pl-PL" sz="1800" dirty="0" err="1"/>
              <a:t>several</a:t>
            </a:r>
            <a:r>
              <a:rPr lang="pl-PL" sz="1800" dirty="0"/>
              <a:t> terminal </a:t>
            </a:r>
            <a:r>
              <a:rPr lang="pl-PL" sz="1800" dirty="0" err="1"/>
              <a:t>units</a:t>
            </a:r>
            <a:r>
              <a:rPr lang="en-US" sz="1800" dirty="0"/>
              <a:t> controlled by one motorized valve</a:t>
            </a:r>
            <a:r>
              <a:rPr lang="pl-PL" sz="1800" dirty="0"/>
              <a:t>.</a:t>
            </a:r>
            <a:endParaRPr lang="en-US" sz="1800" dirty="0"/>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1" name="Arrow: Right 20">
            <a:extLst>
              <a:ext uri="{FF2B5EF4-FFF2-40B4-BE49-F238E27FC236}">
                <a16:creationId xmlns:a16="http://schemas.microsoft.com/office/drawing/2014/main" id="{9AB6360A-ABF9-4883-8C3B-03C0D1AAB3D6}"/>
              </a:ext>
            </a:extLst>
          </p:cNvPr>
          <p:cNvSpPr/>
          <p:nvPr/>
        </p:nvSpPr>
        <p:spPr>
          <a:xfrm>
            <a:off x="1712578" y="1924436"/>
            <a:ext cx="1635435"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0" name="Rectangle 19">
            <a:extLst>
              <a:ext uri="{FF2B5EF4-FFF2-40B4-BE49-F238E27FC236}">
                <a16:creationId xmlns:a16="http://schemas.microsoft.com/office/drawing/2014/main" id="{2A4A6907-501C-4FF1-98DB-5FB95DF80A50}"/>
              </a:ext>
            </a:extLst>
          </p:cNvPr>
          <p:cNvSpPr/>
          <p:nvPr/>
        </p:nvSpPr>
        <p:spPr>
          <a:xfrm>
            <a:off x="396800" y="1996670"/>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E819BA8F-AE66-4E8C-84C9-8130109B990B}"/>
              </a:ext>
            </a:extLst>
          </p:cNvPr>
          <p:cNvSpPr/>
          <p:nvPr/>
        </p:nvSpPr>
        <p:spPr>
          <a:xfrm>
            <a:off x="43588" y="1786842"/>
            <a:ext cx="2944235"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40A7C50B-FA97-447F-A0DA-4ADEE84FD42C}"/>
              </a:ext>
            </a:extLst>
          </p:cNvPr>
          <p:cNvPicPr>
            <a:picLocks noChangeAspect="1"/>
          </p:cNvPicPr>
          <p:nvPr/>
        </p:nvPicPr>
        <p:blipFill>
          <a:blip r:embed="rId3"/>
          <a:stretch>
            <a:fillRect/>
          </a:stretch>
        </p:blipFill>
        <p:spPr>
          <a:xfrm>
            <a:off x="4283968" y="1204313"/>
            <a:ext cx="4448175" cy="3343275"/>
          </a:xfrm>
          <a:prstGeom prst="rect">
            <a:avLst/>
          </a:prstGeom>
        </p:spPr>
      </p:pic>
      <p:sp>
        <p:nvSpPr>
          <p:cNvPr id="3" name="TextBox 2">
            <a:extLst>
              <a:ext uri="{FF2B5EF4-FFF2-40B4-BE49-F238E27FC236}">
                <a16:creationId xmlns:a16="http://schemas.microsoft.com/office/drawing/2014/main" id="{B9045BAB-BD2B-415F-A91E-8FA391FB6A11}"/>
              </a:ext>
            </a:extLst>
          </p:cNvPr>
          <p:cNvSpPr txBox="1"/>
          <p:nvPr/>
        </p:nvSpPr>
        <p:spPr>
          <a:xfrm>
            <a:off x="173758" y="1911131"/>
            <a:ext cx="2153258" cy="307777"/>
          </a:xfrm>
          <a:prstGeom prst="rect">
            <a:avLst/>
          </a:prstGeom>
          <a:noFill/>
        </p:spPr>
        <p:txBody>
          <a:bodyPr wrap="square" rtlCol="0">
            <a:spAutoFit/>
          </a:bodyPr>
          <a:lstStyle/>
          <a:p>
            <a:r>
              <a:rPr lang="pl-PL" sz="1400" b="1" dirty="0" err="1">
                <a:solidFill>
                  <a:schemeClr val="bg1"/>
                </a:solidFill>
              </a:rPr>
              <a:t>Where</a:t>
            </a:r>
            <a:r>
              <a:rPr lang="pl-PL" sz="1400" b="1" dirty="0">
                <a:solidFill>
                  <a:schemeClr val="bg1"/>
                </a:solidFill>
              </a:rPr>
              <a:t> to </a:t>
            </a:r>
            <a:r>
              <a:rPr lang="pl-PL" sz="1400" b="1" dirty="0" err="1">
                <a:solidFill>
                  <a:schemeClr val="bg1"/>
                </a:solidFill>
              </a:rPr>
              <a:t>install</a:t>
            </a:r>
            <a:r>
              <a:rPr lang="pl-PL" sz="1400" b="1" dirty="0">
                <a:solidFill>
                  <a:schemeClr val="bg1"/>
                </a:solidFill>
              </a:rPr>
              <a:t>?</a:t>
            </a:r>
            <a:endParaRPr lang="en-GB" sz="1400" b="1" dirty="0">
              <a:solidFill>
                <a:schemeClr val="bg1"/>
              </a:solidFill>
            </a:endParaRPr>
          </a:p>
        </p:txBody>
      </p:sp>
      <p:pic>
        <p:nvPicPr>
          <p:cNvPr id="23" name="Picture 22">
            <a:extLst>
              <a:ext uri="{FF2B5EF4-FFF2-40B4-BE49-F238E27FC236}">
                <a16:creationId xmlns:a16="http://schemas.microsoft.com/office/drawing/2014/main" id="{36688D5C-D386-40BD-BDC2-A01E773C0D28}"/>
              </a:ext>
            </a:extLst>
          </p:cNvPr>
          <p:cNvPicPr>
            <a:picLocks noChangeAspect="1"/>
          </p:cNvPicPr>
          <p:nvPr/>
        </p:nvPicPr>
        <p:blipFill>
          <a:blip r:embed="rId4"/>
          <a:stretch>
            <a:fillRect/>
          </a:stretch>
        </p:blipFill>
        <p:spPr>
          <a:xfrm>
            <a:off x="3538357" y="2650633"/>
            <a:ext cx="745611" cy="1120996"/>
          </a:xfrm>
          <a:prstGeom prst="rect">
            <a:avLst/>
          </a:prstGeom>
          <a:noFill/>
          <a:ln w="57150">
            <a:noFill/>
          </a:ln>
        </p:spPr>
      </p:pic>
      <p:sp>
        <p:nvSpPr>
          <p:cNvPr id="43" name="Oval 42">
            <a:extLst>
              <a:ext uri="{FF2B5EF4-FFF2-40B4-BE49-F238E27FC236}">
                <a16:creationId xmlns:a16="http://schemas.microsoft.com/office/drawing/2014/main" id="{19C332F6-8673-460C-A7DE-0CB2E67AD106}"/>
              </a:ext>
            </a:extLst>
          </p:cNvPr>
          <p:cNvSpPr/>
          <p:nvPr/>
        </p:nvSpPr>
        <p:spPr>
          <a:xfrm>
            <a:off x="3340704" y="2629752"/>
            <a:ext cx="1231296" cy="1231296"/>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6D2944E3-3010-4123-9A0A-56B60F4D6E6E}"/>
              </a:ext>
            </a:extLst>
          </p:cNvPr>
          <p:cNvCxnSpPr>
            <a:cxnSpLocks/>
            <a:stCxn id="43" idx="7"/>
            <a:endCxn id="55" idx="3"/>
          </p:cNvCxnSpPr>
          <p:nvPr/>
        </p:nvCxnSpPr>
        <p:spPr>
          <a:xfrm flipV="1">
            <a:off x="4391681" y="2308383"/>
            <a:ext cx="164669" cy="501688"/>
          </a:xfrm>
          <a:prstGeom prst="line">
            <a:avLst/>
          </a:prstGeom>
          <a:noFill/>
          <a:ln w="57150"/>
        </p:spPr>
        <p:style>
          <a:lnRef idx="2">
            <a:schemeClr val="accent3"/>
          </a:lnRef>
          <a:fillRef idx="1">
            <a:schemeClr val="lt1"/>
          </a:fillRef>
          <a:effectRef idx="0">
            <a:schemeClr val="accent3"/>
          </a:effectRef>
          <a:fontRef idx="minor">
            <a:schemeClr val="dk1"/>
          </a:fontRef>
        </p:style>
      </p:cxnSp>
      <p:sp>
        <p:nvSpPr>
          <p:cNvPr id="44" name="Rectangle: Rounded Corners 43">
            <a:extLst>
              <a:ext uri="{FF2B5EF4-FFF2-40B4-BE49-F238E27FC236}">
                <a16:creationId xmlns:a16="http://schemas.microsoft.com/office/drawing/2014/main" id="{1E3C0A70-050B-4E25-AE7B-3CDA20FC7BF2}"/>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45" name="Group 44">
            <a:extLst>
              <a:ext uri="{FF2B5EF4-FFF2-40B4-BE49-F238E27FC236}">
                <a16:creationId xmlns:a16="http://schemas.microsoft.com/office/drawing/2014/main" id="{114ACDA3-4784-478C-BCDB-DFD34CEF6F01}"/>
              </a:ext>
            </a:extLst>
          </p:cNvPr>
          <p:cNvGrpSpPr/>
          <p:nvPr/>
        </p:nvGrpSpPr>
        <p:grpSpPr>
          <a:xfrm>
            <a:off x="3104081" y="319878"/>
            <a:ext cx="4324176" cy="511518"/>
            <a:chOff x="2435351" y="3212976"/>
            <a:chExt cx="4324176" cy="511518"/>
          </a:xfrm>
        </p:grpSpPr>
        <p:sp>
          <p:nvSpPr>
            <p:cNvPr id="46" name="Rectangle: Rounded Corners 45">
              <a:extLst>
                <a:ext uri="{FF2B5EF4-FFF2-40B4-BE49-F238E27FC236}">
                  <a16:creationId xmlns:a16="http://schemas.microsoft.com/office/drawing/2014/main" id="{51DE65D1-89DE-4F88-BC9E-C09D1AF14169}"/>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47" name="Title 1">
              <a:extLst>
                <a:ext uri="{FF2B5EF4-FFF2-40B4-BE49-F238E27FC236}">
                  <a16:creationId xmlns:a16="http://schemas.microsoft.com/office/drawing/2014/main" id="{3C5E4BB8-59B2-4BFA-B3BF-389FD7B8AE22}"/>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Application</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48" name="Title 1">
            <a:extLst>
              <a:ext uri="{FF2B5EF4-FFF2-40B4-BE49-F238E27FC236}">
                <a16:creationId xmlns:a16="http://schemas.microsoft.com/office/drawing/2014/main" id="{EAA75E89-80B9-4157-967B-0642645D8410}"/>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54" name="Straight Connector 53">
            <a:extLst>
              <a:ext uri="{FF2B5EF4-FFF2-40B4-BE49-F238E27FC236}">
                <a16:creationId xmlns:a16="http://schemas.microsoft.com/office/drawing/2014/main" id="{7172A331-D3E8-4F13-B717-E73DF8159B8A}"/>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
        <p:nvSpPr>
          <p:cNvPr id="55" name="Oval 54">
            <a:extLst>
              <a:ext uri="{FF2B5EF4-FFF2-40B4-BE49-F238E27FC236}">
                <a16:creationId xmlns:a16="http://schemas.microsoft.com/office/drawing/2014/main" id="{12CBCDBE-ACD7-474E-900F-2A1D5E028E18}"/>
              </a:ext>
            </a:extLst>
          </p:cNvPr>
          <p:cNvSpPr/>
          <p:nvPr/>
        </p:nvSpPr>
        <p:spPr>
          <a:xfrm>
            <a:off x="4497397" y="1964777"/>
            <a:ext cx="402559" cy="402559"/>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3" name="Rectangle 32">
            <a:extLst>
              <a:ext uri="{FF2B5EF4-FFF2-40B4-BE49-F238E27FC236}">
                <a16:creationId xmlns:a16="http://schemas.microsoft.com/office/drawing/2014/main" id="{7DEC0210-C7E2-4919-93AF-7A357F926E91}"/>
              </a:ext>
            </a:extLst>
          </p:cNvPr>
          <p:cNvSpPr/>
          <p:nvPr/>
        </p:nvSpPr>
        <p:spPr>
          <a:xfrm>
            <a:off x="4524218" y="1391177"/>
            <a:ext cx="4261238" cy="429584"/>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4" name="Title 1">
            <a:extLst>
              <a:ext uri="{FF2B5EF4-FFF2-40B4-BE49-F238E27FC236}">
                <a16:creationId xmlns:a16="http://schemas.microsoft.com/office/drawing/2014/main" id="{133ADEC4-18F4-45BB-B79B-3D0E9D6463FC}"/>
              </a:ext>
            </a:extLst>
          </p:cNvPr>
          <p:cNvSpPr txBox="1">
            <a:spLocks/>
          </p:cNvSpPr>
          <p:nvPr/>
        </p:nvSpPr>
        <p:spPr>
          <a:xfrm>
            <a:off x="4497397" y="1056675"/>
            <a:ext cx="3458979" cy="24037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1800" dirty="0">
                <a:solidFill>
                  <a:srgbClr val="FF0000"/>
                </a:solidFill>
              </a:rPr>
              <a:t>One room (area) in the building</a:t>
            </a:r>
          </a:p>
        </p:txBody>
      </p:sp>
    </p:spTree>
    <p:extLst>
      <p:ext uri="{BB962C8B-B14F-4D97-AF65-F5344CB8AC3E}">
        <p14:creationId xmlns:p14="http://schemas.microsoft.com/office/powerpoint/2010/main" val="1910113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336974-56B2-420F-9AC4-5304DA522A92}"/>
              </a:ext>
            </a:extLst>
          </p:cNvPr>
          <p:cNvPicPr>
            <a:picLocks noChangeAspect="1"/>
          </p:cNvPicPr>
          <p:nvPr/>
        </p:nvPicPr>
        <p:blipFill>
          <a:blip r:embed="rId3"/>
          <a:stretch>
            <a:fillRect/>
          </a:stretch>
        </p:blipFill>
        <p:spPr>
          <a:xfrm>
            <a:off x="4688256" y="1018087"/>
            <a:ext cx="2516071" cy="3782813"/>
          </a:xfrm>
          <a:prstGeom prst="rect">
            <a:avLst/>
          </a:prstGeom>
        </p:spPr>
      </p:pic>
      <p:sp>
        <p:nvSpPr>
          <p:cNvPr id="19" name="Rounded Rectangle 25">
            <a:extLst>
              <a:ext uri="{FF2B5EF4-FFF2-40B4-BE49-F238E27FC236}">
                <a16:creationId xmlns:a16="http://schemas.microsoft.com/office/drawing/2014/main" id="{5D6F8429-E98A-429D-B98D-F1B327688AED}"/>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grpSp>
        <p:nvGrpSpPr>
          <p:cNvPr id="2" name="Group 1">
            <a:extLst>
              <a:ext uri="{FF2B5EF4-FFF2-40B4-BE49-F238E27FC236}">
                <a16:creationId xmlns:a16="http://schemas.microsoft.com/office/drawing/2014/main" id="{E4E8E0EE-C858-4FF7-A0E9-84E33FA8F784}"/>
              </a:ext>
            </a:extLst>
          </p:cNvPr>
          <p:cNvGrpSpPr/>
          <p:nvPr/>
        </p:nvGrpSpPr>
        <p:grpSpPr>
          <a:xfrm>
            <a:off x="0" y="1124744"/>
            <a:ext cx="2947052" cy="505020"/>
            <a:chOff x="0" y="1625453"/>
            <a:chExt cx="2311356" cy="505020"/>
          </a:xfrm>
        </p:grpSpPr>
        <p:sp>
          <p:nvSpPr>
            <p:cNvPr id="15" name="Rectangle: Rounded Corners 14">
              <a:extLst>
                <a:ext uri="{FF2B5EF4-FFF2-40B4-BE49-F238E27FC236}">
                  <a16:creationId xmlns:a16="http://schemas.microsoft.com/office/drawing/2014/main" id="{86A9966A-8F38-4E76-88B3-325E044B502E}"/>
                </a:ext>
              </a:extLst>
            </p:cNvPr>
            <p:cNvSpPr/>
            <p:nvPr/>
          </p:nvSpPr>
          <p:spPr>
            <a:xfrm>
              <a:off x="43589" y="1653655"/>
              <a:ext cx="2267767" cy="4768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FA89A6A3-81F1-4CDC-B478-54A5DAE61DAC}"/>
                </a:ext>
              </a:extLst>
            </p:cNvPr>
            <p:cNvSpPr txBox="1"/>
            <p:nvPr/>
          </p:nvSpPr>
          <p:spPr>
            <a:xfrm>
              <a:off x="0" y="1625453"/>
              <a:ext cx="2153258" cy="307777"/>
            </a:xfrm>
            <a:prstGeom prst="rect">
              <a:avLst/>
            </a:prstGeom>
            <a:noFill/>
          </p:spPr>
          <p:txBody>
            <a:bodyPr wrap="square" rtlCol="0">
              <a:spAutoFit/>
            </a:bodyPr>
            <a:lstStyle/>
            <a:p>
              <a:pPr marL="285750" indent="-285750">
                <a:buFont typeface="Wingdings" panose="05000000000000000000" pitchFamily="2" charset="2"/>
                <a:buChar char="§"/>
              </a:pPr>
              <a:r>
                <a:rPr lang="pl-PL" sz="1400" b="1" dirty="0" err="1">
                  <a:solidFill>
                    <a:schemeClr val="bg1"/>
                  </a:solidFill>
                </a:rPr>
                <a:t>Solves</a:t>
              </a:r>
              <a:r>
                <a:rPr lang="pl-PL" sz="1400" b="1" dirty="0">
                  <a:solidFill>
                    <a:schemeClr val="bg1"/>
                  </a:solidFill>
                </a:rPr>
                <a:t> </a:t>
              </a:r>
              <a:r>
                <a:rPr lang="pl-PL" sz="1400" b="1" dirty="0" err="1">
                  <a:solidFill>
                    <a:schemeClr val="bg1"/>
                  </a:solidFill>
                </a:rPr>
                <a:t>low</a:t>
              </a:r>
              <a:r>
                <a:rPr lang="pl-PL" sz="1400" b="1" dirty="0">
                  <a:solidFill>
                    <a:schemeClr val="bg1"/>
                  </a:solidFill>
                </a:rPr>
                <a:t> </a:t>
              </a:r>
              <a:r>
                <a:rPr lang="pl-PL" sz="1400" b="1" dirty="0">
                  <a:solidFill>
                    <a:schemeClr val="bg1"/>
                  </a:solidFill>
                  <a:latin typeface="Symbol" panose="05050102010706020507" pitchFamily="18" charset="2"/>
                </a:rPr>
                <a:t>D</a:t>
              </a:r>
              <a:r>
                <a:rPr lang="pl-PL" sz="1400" b="1" dirty="0">
                  <a:solidFill>
                    <a:schemeClr val="bg1"/>
                  </a:solidFill>
                </a:rPr>
                <a:t>T syndrom</a:t>
              </a:r>
              <a:r>
                <a:rPr lang="en-GB" sz="1400" b="1" dirty="0">
                  <a:solidFill>
                    <a:schemeClr val="bg1"/>
                  </a:solidFill>
                </a:rPr>
                <a:t>e</a:t>
              </a:r>
              <a:endParaRPr lang="en-US" sz="1400" b="1" dirty="0">
                <a:solidFill>
                  <a:schemeClr val="bg1"/>
                </a:solidFill>
              </a:endParaRPr>
            </a:p>
          </p:txBody>
        </p:sp>
      </p:grpSp>
      <p:grpSp>
        <p:nvGrpSpPr>
          <p:cNvPr id="3" name="Group 2">
            <a:extLst>
              <a:ext uri="{FF2B5EF4-FFF2-40B4-BE49-F238E27FC236}">
                <a16:creationId xmlns:a16="http://schemas.microsoft.com/office/drawing/2014/main" id="{705CDAAC-FE90-405F-AD53-8A7EF9B8ED80}"/>
              </a:ext>
            </a:extLst>
          </p:cNvPr>
          <p:cNvGrpSpPr/>
          <p:nvPr/>
        </p:nvGrpSpPr>
        <p:grpSpPr>
          <a:xfrm>
            <a:off x="0" y="1897668"/>
            <a:ext cx="2951556" cy="523220"/>
            <a:chOff x="0" y="2223855"/>
            <a:chExt cx="2372056" cy="523220"/>
          </a:xfrm>
        </p:grpSpPr>
        <p:sp>
          <p:nvSpPr>
            <p:cNvPr id="22" name="Rectangle: Rounded Corners 21">
              <a:extLst>
                <a:ext uri="{FF2B5EF4-FFF2-40B4-BE49-F238E27FC236}">
                  <a16:creationId xmlns:a16="http://schemas.microsoft.com/office/drawing/2014/main" id="{3DA9E635-B8EE-401F-B42D-D6459E8DC530}"/>
                </a:ext>
              </a:extLst>
            </p:cNvPr>
            <p:cNvSpPr/>
            <p:nvPr/>
          </p:nvSpPr>
          <p:spPr>
            <a:xfrm>
              <a:off x="43588" y="2266737"/>
              <a:ext cx="2328468" cy="4768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805CF200-BF80-4409-B9FA-AB4BA072913F}"/>
                </a:ext>
              </a:extLst>
            </p:cNvPr>
            <p:cNvSpPr txBox="1"/>
            <p:nvPr/>
          </p:nvSpPr>
          <p:spPr>
            <a:xfrm>
              <a:off x="0" y="2223855"/>
              <a:ext cx="2153258" cy="523220"/>
            </a:xfrm>
            <a:prstGeom prst="rect">
              <a:avLst/>
            </a:prstGeom>
            <a:noFill/>
          </p:spPr>
          <p:txBody>
            <a:bodyPr wrap="square" rtlCol="0">
              <a:spAutoFit/>
            </a:bodyPr>
            <a:lstStyle/>
            <a:p>
              <a:pPr marL="342900" indent="-342900">
                <a:buFont typeface="Wingdings" panose="05000000000000000000" pitchFamily="2" charset="2"/>
                <a:buChar char="§"/>
              </a:pPr>
              <a:r>
                <a:rPr lang="pl-PL" sz="1400" b="1" dirty="0" err="1">
                  <a:solidFill>
                    <a:schemeClr val="bg1"/>
                  </a:solidFill>
                </a:rPr>
                <a:t>Saves</a:t>
              </a:r>
              <a:r>
                <a:rPr lang="pl-PL" sz="1400" b="1" dirty="0">
                  <a:solidFill>
                    <a:schemeClr val="bg1"/>
                  </a:solidFill>
                </a:rPr>
                <a:t> pump </a:t>
              </a:r>
              <a:r>
                <a:rPr lang="pl-PL" sz="1400" b="1" dirty="0" err="1">
                  <a:solidFill>
                    <a:schemeClr val="bg1"/>
                  </a:solidFill>
                </a:rPr>
                <a:t>energy</a:t>
              </a:r>
              <a:r>
                <a:rPr lang="en-GB" sz="1400" b="1" dirty="0">
                  <a:solidFill>
                    <a:schemeClr val="bg1"/>
                  </a:solidFill>
                </a:rPr>
                <a:t> typically more than 50%</a:t>
              </a:r>
              <a:endParaRPr lang="en-US" sz="1400" b="1" dirty="0">
                <a:solidFill>
                  <a:schemeClr val="bg1"/>
                </a:solidFill>
              </a:endParaRPr>
            </a:p>
          </p:txBody>
        </p:sp>
      </p:grpSp>
      <p:grpSp>
        <p:nvGrpSpPr>
          <p:cNvPr id="4" name="Group 3">
            <a:extLst>
              <a:ext uri="{FF2B5EF4-FFF2-40B4-BE49-F238E27FC236}">
                <a16:creationId xmlns:a16="http://schemas.microsoft.com/office/drawing/2014/main" id="{6FD7EBF9-F11D-407B-BF4B-EEC1CC3E08B1}"/>
              </a:ext>
            </a:extLst>
          </p:cNvPr>
          <p:cNvGrpSpPr/>
          <p:nvPr/>
        </p:nvGrpSpPr>
        <p:grpSpPr>
          <a:xfrm>
            <a:off x="0" y="2636912"/>
            <a:ext cx="2951555" cy="533943"/>
            <a:chOff x="0" y="2822694"/>
            <a:chExt cx="2951555" cy="533943"/>
          </a:xfrm>
        </p:grpSpPr>
        <p:sp>
          <p:nvSpPr>
            <p:cNvPr id="23" name="Rectangle: Rounded Corners 22">
              <a:extLst>
                <a:ext uri="{FF2B5EF4-FFF2-40B4-BE49-F238E27FC236}">
                  <a16:creationId xmlns:a16="http://schemas.microsoft.com/office/drawing/2014/main" id="{596CA469-3D56-4FCD-8CD1-1F97028D98E0}"/>
                </a:ext>
              </a:extLst>
            </p:cNvPr>
            <p:cNvSpPr/>
            <p:nvPr/>
          </p:nvSpPr>
          <p:spPr>
            <a:xfrm>
              <a:off x="43588" y="2879819"/>
              <a:ext cx="2907967" cy="4768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FFB63F07-3543-4196-BC6A-EE9E7C1F94D4}"/>
                </a:ext>
              </a:extLst>
            </p:cNvPr>
            <p:cNvSpPr txBox="1"/>
            <p:nvPr/>
          </p:nvSpPr>
          <p:spPr>
            <a:xfrm>
              <a:off x="0" y="2822694"/>
              <a:ext cx="2153258" cy="523220"/>
            </a:xfrm>
            <a:prstGeom prst="rect">
              <a:avLst/>
            </a:prstGeom>
            <a:noFill/>
          </p:spPr>
          <p:txBody>
            <a:bodyPr wrap="square" rtlCol="0">
              <a:spAutoFit/>
            </a:bodyPr>
            <a:lstStyle/>
            <a:p>
              <a:pPr marL="342900" indent="-342900">
                <a:buFont typeface="Wingdings" panose="05000000000000000000" pitchFamily="2" charset="2"/>
                <a:buChar char="§"/>
              </a:pPr>
              <a:r>
                <a:rPr lang="pl-PL" sz="1400" b="1" dirty="0" err="1">
                  <a:solidFill>
                    <a:schemeClr val="bg1"/>
                  </a:solidFill>
                </a:rPr>
                <a:t>Releases</a:t>
              </a:r>
              <a:r>
                <a:rPr lang="pl-PL" sz="1400" b="1" dirty="0">
                  <a:solidFill>
                    <a:schemeClr val="bg1"/>
                  </a:solidFill>
                </a:rPr>
                <a:t> </a:t>
              </a:r>
              <a:r>
                <a:rPr lang="pl-PL" sz="1400" b="1" dirty="0" err="1">
                  <a:solidFill>
                    <a:schemeClr val="bg1"/>
                  </a:solidFill>
                </a:rPr>
                <a:t>additional</a:t>
              </a:r>
              <a:r>
                <a:rPr lang="pl-PL" sz="1400" b="1" dirty="0">
                  <a:solidFill>
                    <a:schemeClr val="bg1"/>
                  </a:solidFill>
                </a:rPr>
                <a:t> system </a:t>
              </a:r>
              <a:r>
                <a:rPr lang="pl-PL" sz="1400" b="1" dirty="0" err="1">
                  <a:solidFill>
                    <a:schemeClr val="bg1"/>
                  </a:solidFill>
                </a:rPr>
                <a:t>capacity</a:t>
              </a:r>
              <a:endParaRPr lang="en-US" sz="1400" b="1" dirty="0">
                <a:solidFill>
                  <a:schemeClr val="bg1"/>
                </a:solidFill>
              </a:endParaRPr>
            </a:p>
          </p:txBody>
        </p:sp>
      </p:grpSp>
      <p:grpSp>
        <p:nvGrpSpPr>
          <p:cNvPr id="5" name="Group 4">
            <a:extLst>
              <a:ext uri="{FF2B5EF4-FFF2-40B4-BE49-F238E27FC236}">
                <a16:creationId xmlns:a16="http://schemas.microsoft.com/office/drawing/2014/main" id="{ADDAB53D-6A31-4983-9D02-ABDB1BF86B74}"/>
              </a:ext>
            </a:extLst>
          </p:cNvPr>
          <p:cNvGrpSpPr/>
          <p:nvPr/>
        </p:nvGrpSpPr>
        <p:grpSpPr>
          <a:xfrm>
            <a:off x="0" y="3429000"/>
            <a:ext cx="2947055" cy="523220"/>
            <a:chOff x="0" y="3436579"/>
            <a:chExt cx="2343333" cy="523220"/>
          </a:xfrm>
        </p:grpSpPr>
        <p:sp>
          <p:nvSpPr>
            <p:cNvPr id="24" name="Rectangle: Rounded Corners 23">
              <a:extLst>
                <a:ext uri="{FF2B5EF4-FFF2-40B4-BE49-F238E27FC236}">
                  <a16:creationId xmlns:a16="http://schemas.microsoft.com/office/drawing/2014/main" id="{8006976E-65D3-4EE3-89B0-0648E52A8975}"/>
                </a:ext>
              </a:extLst>
            </p:cNvPr>
            <p:cNvSpPr/>
            <p:nvPr/>
          </p:nvSpPr>
          <p:spPr>
            <a:xfrm>
              <a:off x="43589" y="3468663"/>
              <a:ext cx="2299744" cy="4768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B8EBCAB0-6A49-4861-A556-25E951665C30}"/>
                </a:ext>
              </a:extLst>
            </p:cNvPr>
            <p:cNvSpPr txBox="1"/>
            <p:nvPr/>
          </p:nvSpPr>
          <p:spPr>
            <a:xfrm>
              <a:off x="0" y="3436579"/>
              <a:ext cx="2318492" cy="523220"/>
            </a:xfrm>
            <a:prstGeom prst="rect">
              <a:avLst/>
            </a:prstGeom>
            <a:noFill/>
          </p:spPr>
          <p:txBody>
            <a:bodyPr wrap="square" rtlCol="0">
              <a:spAutoFit/>
            </a:bodyPr>
            <a:lstStyle/>
            <a:p>
              <a:pPr marL="342900" indent="-342900">
                <a:buFont typeface="Wingdings" panose="05000000000000000000" pitchFamily="2" charset="2"/>
                <a:buChar char="§"/>
              </a:pPr>
              <a:r>
                <a:rPr lang="pl-PL" sz="1400" b="1" dirty="0">
                  <a:solidFill>
                    <a:schemeClr val="bg1"/>
                  </a:solidFill>
                </a:rPr>
                <a:t>Simple to </a:t>
              </a:r>
              <a:r>
                <a:rPr lang="pl-PL" sz="1400" b="1" dirty="0" err="1">
                  <a:solidFill>
                    <a:schemeClr val="bg1"/>
                  </a:solidFill>
                </a:rPr>
                <a:t>use</a:t>
              </a:r>
              <a:r>
                <a:rPr lang="pl-PL" sz="1400" b="1" dirty="0">
                  <a:solidFill>
                    <a:schemeClr val="bg1"/>
                  </a:solidFill>
                </a:rPr>
                <a:t> in </a:t>
              </a:r>
              <a:r>
                <a:rPr lang="pl-PL" sz="1400" b="1" dirty="0" err="1">
                  <a:solidFill>
                    <a:schemeClr val="bg1"/>
                  </a:solidFill>
                </a:rPr>
                <a:t>existing</a:t>
              </a:r>
              <a:r>
                <a:rPr lang="pl-PL" sz="1400" b="1" dirty="0">
                  <a:solidFill>
                    <a:schemeClr val="bg1"/>
                  </a:solidFill>
                </a:rPr>
                <a:t> </a:t>
              </a:r>
              <a:br>
                <a:rPr lang="en-GB" sz="1400" b="1" dirty="0">
                  <a:solidFill>
                    <a:schemeClr val="bg1"/>
                  </a:solidFill>
                </a:rPr>
              </a:br>
              <a:r>
                <a:rPr lang="pl-PL" sz="1400" b="1" dirty="0">
                  <a:solidFill>
                    <a:schemeClr val="bg1"/>
                  </a:solidFill>
                </a:rPr>
                <a:t>and </a:t>
              </a:r>
              <a:r>
                <a:rPr lang="pl-PL" sz="1400" b="1" dirty="0" err="1">
                  <a:solidFill>
                    <a:schemeClr val="bg1"/>
                  </a:solidFill>
                </a:rPr>
                <a:t>new</a:t>
              </a:r>
              <a:r>
                <a:rPr lang="pl-PL" sz="1400" b="1" dirty="0">
                  <a:solidFill>
                    <a:schemeClr val="bg1"/>
                  </a:solidFill>
                </a:rPr>
                <a:t> system</a:t>
              </a:r>
              <a:endParaRPr lang="en-US" sz="1400" b="1" dirty="0">
                <a:solidFill>
                  <a:schemeClr val="bg1"/>
                </a:solidFill>
              </a:endParaRPr>
            </a:p>
          </p:txBody>
        </p:sp>
      </p:grpSp>
      <p:grpSp>
        <p:nvGrpSpPr>
          <p:cNvPr id="7" name="Group 6">
            <a:extLst>
              <a:ext uri="{FF2B5EF4-FFF2-40B4-BE49-F238E27FC236}">
                <a16:creationId xmlns:a16="http://schemas.microsoft.com/office/drawing/2014/main" id="{D53B0A7C-A5A9-475E-B139-2BC66DD65C77}"/>
              </a:ext>
            </a:extLst>
          </p:cNvPr>
          <p:cNvGrpSpPr/>
          <p:nvPr/>
        </p:nvGrpSpPr>
        <p:grpSpPr>
          <a:xfrm>
            <a:off x="0" y="4248326"/>
            <a:ext cx="2915816" cy="476818"/>
            <a:chOff x="0" y="4680755"/>
            <a:chExt cx="2343333" cy="476818"/>
          </a:xfrm>
        </p:grpSpPr>
        <p:sp>
          <p:nvSpPr>
            <p:cNvPr id="26" name="Rectangle: Rounded Corners 25">
              <a:extLst>
                <a:ext uri="{FF2B5EF4-FFF2-40B4-BE49-F238E27FC236}">
                  <a16:creationId xmlns:a16="http://schemas.microsoft.com/office/drawing/2014/main" id="{3B62B8D8-0734-473E-9FA8-2668DB7A28B6}"/>
                </a:ext>
              </a:extLst>
            </p:cNvPr>
            <p:cNvSpPr/>
            <p:nvPr/>
          </p:nvSpPr>
          <p:spPr>
            <a:xfrm>
              <a:off x="43589" y="4680755"/>
              <a:ext cx="2299744" cy="4768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3648A462-116B-42A1-AE1C-E585B1623B28}"/>
                </a:ext>
              </a:extLst>
            </p:cNvPr>
            <p:cNvSpPr txBox="1"/>
            <p:nvPr/>
          </p:nvSpPr>
          <p:spPr>
            <a:xfrm>
              <a:off x="0" y="4714271"/>
              <a:ext cx="2343333" cy="307777"/>
            </a:xfrm>
            <a:prstGeom prst="rect">
              <a:avLst/>
            </a:prstGeom>
            <a:noFill/>
          </p:spPr>
          <p:txBody>
            <a:bodyPr wrap="square" rtlCol="0">
              <a:spAutoFit/>
            </a:bodyPr>
            <a:lstStyle/>
            <a:p>
              <a:pPr marL="342900" indent="-342900">
                <a:buFont typeface="Wingdings" panose="05000000000000000000" pitchFamily="2" charset="2"/>
                <a:buChar char="§"/>
              </a:pPr>
              <a:r>
                <a:rPr lang="pl-PL" sz="1400" b="1" dirty="0">
                  <a:solidFill>
                    <a:schemeClr val="bg1"/>
                  </a:solidFill>
                </a:rPr>
                <a:t>Plug and „</a:t>
              </a:r>
              <a:r>
                <a:rPr lang="pl-PL" sz="1400" b="1" dirty="0" err="1">
                  <a:solidFill>
                    <a:schemeClr val="bg1"/>
                  </a:solidFill>
                </a:rPr>
                <a:t>play</a:t>
              </a:r>
              <a:r>
                <a:rPr lang="pl-PL" sz="1400" b="1" dirty="0">
                  <a:solidFill>
                    <a:schemeClr val="bg1"/>
                  </a:solidFill>
                </a:rPr>
                <a:t>”</a:t>
              </a:r>
            </a:p>
          </p:txBody>
        </p:sp>
      </p:grpSp>
      <p:grpSp>
        <p:nvGrpSpPr>
          <p:cNvPr id="37" name="Group 36">
            <a:extLst>
              <a:ext uri="{FF2B5EF4-FFF2-40B4-BE49-F238E27FC236}">
                <a16:creationId xmlns:a16="http://schemas.microsoft.com/office/drawing/2014/main" id="{ED54C525-0D96-4B5B-A8E0-8E1D43E0CAA9}"/>
              </a:ext>
            </a:extLst>
          </p:cNvPr>
          <p:cNvGrpSpPr/>
          <p:nvPr/>
        </p:nvGrpSpPr>
        <p:grpSpPr>
          <a:xfrm>
            <a:off x="15862" y="4999786"/>
            <a:ext cx="2899953" cy="805478"/>
            <a:chOff x="15862" y="5268654"/>
            <a:chExt cx="2899953" cy="977228"/>
          </a:xfrm>
        </p:grpSpPr>
        <p:sp>
          <p:nvSpPr>
            <p:cNvPr id="27" name="Rectangle: Rounded Corners 26">
              <a:extLst>
                <a:ext uri="{FF2B5EF4-FFF2-40B4-BE49-F238E27FC236}">
                  <a16:creationId xmlns:a16="http://schemas.microsoft.com/office/drawing/2014/main" id="{EA096F09-2A9D-4AF3-BE87-5BEEB9FA3E3B}"/>
                </a:ext>
              </a:extLst>
            </p:cNvPr>
            <p:cNvSpPr/>
            <p:nvPr/>
          </p:nvSpPr>
          <p:spPr>
            <a:xfrm>
              <a:off x="43588" y="5268654"/>
              <a:ext cx="2872227" cy="97722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5FE81A68-4CF6-440C-B89F-338E6289B733}"/>
                </a:ext>
              </a:extLst>
            </p:cNvPr>
            <p:cNvSpPr txBox="1"/>
            <p:nvPr/>
          </p:nvSpPr>
          <p:spPr>
            <a:xfrm>
              <a:off x="15862" y="5291775"/>
              <a:ext cx="2327472" cy="738664"/>
            </a:xfrm>
            <a:prstGeom prst="rect">
              <a:avLst/>
            </a:prstGeom>
            <a:noFill/>
          </p:spPr>
          <p:txBody>
            <a:bodyPr wrap="square" rtlCol="0">
              <a:spAutoFit/>
            </a:bodyPr>
            <a:lstStyle/>
            <a:p>
              <a:pPr marL="342900" indent="-342900">
                <a:buFont typeface="Wingdings" panose="05000000000000000000" pitchFamily="2" charset="2"/>
                <a:buChar char="§"/>
              </a:pPr>
              <a:r>
                <a:rPr lang="pl-PL" sz="1400" b="1" dirty="0" err="1">
                  <a:solidFill>
                    <a:schemeClr val="bg1"/>
                  </a:solidFill>
                </a:rPr>
                <a:t>Helps</a:t>
              </a:r>
              <a:r>
                <a:rPr lang="pl-PL" sz="1400" b="1" dirty="0">
                  <a:solidFill>
                    <a:schemeClr val="bg1"/>
                  </a:solidFill>
                </a:rPr>
                <a:t> to </a:t>
              </a:r>
              <a:r>
                <a:rPr lang="pl-PL" sz="1400" b="1" dirty="0" err="1">
                  <a:solidFill>
                    <a:schemeClr val="bg1"/>
                  </a:solidFill>
                </a:rPr>
                <a:t>avoid</a:t>
              </a:r>
              <a:r>
                <a:rPr lang="pl-PL" sz="1400" b="1" dirty="0">
                  <a:solidFill>
                    <a:schemeClr val="bg1"/>
                  </a:solidFill>
                </a:rPr>
                <a:t> </a:t>
              </a:r>
              <a:r>
                <a:rPr lang="pl-PL" sz="1400" b="1" dirty="0" err="1">
                  <a:solidFill>
                    <a:schemeClr val="bg1"/>
                  </a:solidFill>
                </a:rPr>
                <a:t>noise</a:t>
              </a:r>
              <a:r>
                <a:rPr lang="pl-PL" sz="1400" b="1" dirty="0">
                  <a:solidFill>
                    <a:schemeClr val="bg1"/>
                  </a:solidFill>
                </a:rPr>
                <a:t> in the system </a:t>
              </a:r>
              <a:r>
                <a:rPr lang="pl-PL" sz="1400" b="1" dirty="0" err="1">
                  <a:solidFill>
                    <a:schemeClr val="bg1"/>
                  </a:solidFill>
                </a:rPr>
                <a:t>caused</a:t>
              </a:r>
              <a:r>
                <a:rPr lang="pl-PL" sz="1400" b="1" dirty="0">
                  <a:solidFill>
                    <a:schemeClr val="bg1"/>
                  </a:solidFill>
                </a:rPr>
                <a:t> by </a:t>
              </a:r>
              <a:r>
                <a:rPr lang="pl-PL" sz="1400" b="1" dirty="0" err="1">
                  <a:solidFill>
                    <a:schemeClr val="bg1"/>
                  </a:solidFill>
                </a:rPr>
                <a:t>too</a:t>
              </a:r>
              <a:r>
                <a:rPr lang="pl-PL" sz="1400" b="1" dirty="0">
                  <a:solidFill>
                    <a:schemeClr val="bg1"/>
                  </a:solidFill>
                </a:rPr>
                <a:t> high </a:t>
              </a:r>
              <a:r>
                <a:rPr lang="pl-PL" sz="1400" b="1" dirty="0" err="1">
                  <a:solidFill>
                    <a:schemeClr val="bg1"/>
                  </a:solidFill>
                </a:rPr>
                <a:t>flow</a:t>
              </a:r>
              <a:endParaRPr lang="en-US" sz="1400" b="1" dirty="0">
                <a:solidFill>
                  <a:schemeClr val="bg1"/>
                </a:solidFill>
              </a:endParaRPr>
            </a:p>
          </p:txBody>
        </p:sp>
      </p:grpSp>
      <p:grpSp>
        <p:nvGrpSpPr>
          <p:cNvPr id="38" name="Group 37">
            <a:extLst>
              <a:ext uri="{FF2B5EF4-FFF2-40B4-BE49-F238E27FC236}">
                <a16:creationId xmlns:a16="http://schemas.microsoft.com/office/drawing/2014/main" id="{B33B048D-A98C-471E-BBAC-36EB70EA3C26}"/>
              </a:ext>
            </a:extLst>
          </p:cNvPr>
          <p:cNvGrpSpPr/>
          <p:nvPr/>
        </p:nvGrpSpPr>
        <p:grpSpPr>
          <a:xfrm>
            <a:off x="-1" y="6074132"/>
            <a:ext cx="2915816" cy="523220"/>
            <a:chOff x="-1" y="6311948"/>
            <a:chExt cx="2915816" cy="523220"/>
          </a:xfrm>
        </p:grpSpPr>
        <p:sp>
          <p:nvSpPr>
            <p:cNvPr id="35" name="Rectangle: Rounded Corners 34">
              <a:extLst>
                <a:ext uri="{FF2B5EF4-FFF2-40B4-BE49-F238E27FC236}">
                  <a16:creationId xmlns:a16="http://schemas.microsoft.com/office/drawing/2014/main" id="{3BB93835-04F4-48E9-BD3D-44CD32259BB0}"/>
                </a:ext>
              </a:extLst>
            </p:cNvPr>
            <p:cNvSpPr/>
            <p:nvPr/>
          </p:nvSpPr>
          <p:spPr>
            <a:xfrm>
              <a:off x="43589" y="6320986"/>
              <a:ext cx="2872226" cy="4768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FEF75E5F-7FDA-41C8-8FEC-EB39BF987F86}"/>
                </a:ext>
              </a:extLst>
            </p:cNvPr>
            <p:cNvSpPr txBox="1"/>
            <p:nvPr/>
          </p:nvSpPr>
          <p:spPr>
            <a:xfrm>
              <a:off x="-1" y="6311948"/>
              <a:ext cx="2267744" cy="523220"/>
            </a:xfrm>
            <a:prstGeom prst="rect">
              <a:avLst/>
            </a:prstGeom>
            <a:noFill/>
          </p:spPr>
          <p:txBody>
            <a:bodyPr wrap="square" rtlCol="0">
              <a:spAutoFit/>
            </a:bodyPr>
            <a:lstStyle/>
            <a:p>
              <a:pPr marL="285750" indent="-285750">
                <a:buFont typeface="Wingdings" panose="05000000000000000000" pitchFamily="2" charset="2"/>
                <a:buChar char="§"/>
              </a:pPr>
              <a:r>
                <a:rPr lang="pl-PL" sz="1400" b="1" dirty="0" err="1">
                  <a:solidFill>
                    <a:schemeClr val="bg1"/>
                  </a:solidFill>
                </a:rPr>
                <a:t>Increases</a:t>
              </a:r>
              <a:r>
                <a:rPr lang="pl-PL" sz="1400" b="1" dirty="0">
                  <a:solidFill>
                    <a:schemeClr val="bg1"/>
                  </a:solidFill>
                </a:rPr>
                <a:t> system </a:t>
              </a:r>
              <a:r>
                <a:rPr lang="pl-PL" sz="1400" b="1" dirty="0" err="1">
                  <a:solidFill>
                    <a:schemeClr val="bg1"/>
                  </a:solidFill>
                </a:rPr>
                <a:t>efficiency</a:t>
              </a:r>
              <a:endParaRPr lang="en-US" sz="1400" b="1" dirty="0">
                <a:solidFill>
                  <a:schemeClr val="bg1"/>
                </a:solidFill>
              </a:endParaRPr>
            </a:p>
          </p:txBody>
        </p:sp>
      </p:grpSp>
      <p:sp>
        <p:nvSpPr>
          <p:cNvPr id="45" name="Rounded Rectangle 25">
            <a:extLst>
              <a:ext uri="{FF2B5EF4-FFF2-40B4-BE49-F238E27FC236}">
                <a16:creationId xmlns:a16="http://schemas.microsoft.com/office/drawing/2014/main" id="{99182B85-ACC9-46F6-A664-323970FD64BB}"/>
              </a:ext>
            </a:extLst>
          </p:cNvPr>
          <p:cNvSpPr/>
          <p:nvPr/>
        </p:nvSpPr>
        <p:spPr>
          <a:xfrm>
            <a:off x="3056824" y="1002234"/>
            <a:ext cx="810795" cy="839064"/>
          </a:xfrm>
          <a:prstGeom prst="round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grpSp>
        <p:nvGrpSpPr>
          <p:cNvPr id="51" name="Group 50">
            <a:extLst>
              <a:ext uri="{FF2B5EF4-FFF2-40B4-BE49-F238E27FC236}">
                <a16:creationId xmlns:a16="http://schemas.microsoft.com/office/drawing/2014/main" id="{B8EAADDA-A895-459E-BD33-6411D0EEDC69}"/>
              </a:ext>
            </a:extLst>
          </p:cNvPr>
          <p:cNvGrpSpPr/>
          <p:nvPr/>
        </p:nvGrpSpPr>
        <p:grpSpPr>
          <a:xfrm>
            <a:off x="2987824" y="1941864"/>
            <a:ext cx="867299" cy="839064"/>
            <a:chOff x="2659330" y="2057246"/>
            <a:chExt cx="867299" cy="839064"/>
          </a:xfrm>
        </p:grpSpPr>
        <p:pic>
          <p:nvPicPr>
            <p:cNvPr id="40" name="Picture 39">
              <a:extLst>
                <a:ext uri="{FF2B5EF4-FFF2-40B4-BE49-F238E27FC236}">
                  <a16:creationId xmlns:a16="http://schemas.microsoft.com/office/drawing/2014/main" id="{4E87164E-20BA-4B80-9DD0-66D546D6F3BF}"/>
                </a:ext>
              </a:extLst>
            </p:cNvPr>
            <p:cNvPicPr>
              <a:picLocks noChangeAspect="1"/>
            </p:cNvPicPr>
            <p:nvPr/>
          </p:nvPicPr>
          <p:blipFill>
            <a:blip r:embed="rId4"/>
            <a:stretch>
              <a:fillRect/>
            </a:stretch>
          </p:blipFill>
          <p:spPr>
            <a:xfrm>
              <a:off x="2659330" y="2070512"/>
              <a:ext cx="845958" cy="808999"/>
            </a:xfrm>
            <a:prstGeom prst="rect">
              <a:avLst/>
            </a:prstGeom>
          </p:spPr>
        </p:pic>
        <p:sp>
          <p:nvSpPr>
            <p:cNvPr id="46" name="Rounded Rectangle 25">
              <a:extLst>
                <a:ext uri="{FF2B5EF4-FFF2-40B4-BE49-F238E27FC236}">
                  <a16:creationId xmlns:a16="http://schemas.microsoft.com/office/drawing/2014/main" id="{9F943E34-11EE-4A82-AB28-870CF8BFD282}"/>
                </a:ext>
              </a:extLst>
            </p:cNvPr>
            <p:cNvSpPr/>
            <p:nvPr/>
          </p:nvSpPr>
          <p:spPr>
            <a:xfrm>
              <a:off x="2715834" y="2057246"/>
              <a:ext cx="810795" cy="839064"/>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grpSp>
      <p:sp>
        <p:nvSpPr>
          <p:cNvPr id="47" name="Rounded Rectangle 25">
            <a:extLst>
              <a:ext uri="{FF2B5EF4-FFF2-40B4-BE49-F238E27FC236}">
                <a16:creationId xmlns:a16="http://schemas.microsoft.com/office/drawing/2014/main" id="{4F943EA8-320F-4D3C-A1DE-FEEA1C316B79}"/>
              </a:ext>
            </a:extLst>
          </p:cNvPr>
          <p:cNvSpPr/>
          <p:nvPr/>
        </p:nvSpPr>
        <p:spPr>
          <a:xfrm>
            <a:off x="3056824" y="2877968"/>
            <a:ext cx="810795" cy="839064"/>
          </a:xfrm>
          <a:prstGeom prst="round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48" name="Rounded Rectangle 25">
            <a:extLst>
              <a:ext uri="{FF2B5EF4-FFF2-40B4-BE49-F238E27FC236}">
                <a16:creationId xmlns:a16="http://schemas.microsoft.com/office/drawing/2014/main" id="{F403FE06-5717-4B32-85CB-2136B5943B9B}"/>
              </a:ext>
            </a:extLst>
          </p:cNvPr>
          <p:cNvSpPr/>
          <p:nvPr/>
        </p:nvSpPr>
        <p:spPr>
          <a:xfrm>
            <a:off x="3056824" y="3814072"/>
            <a:ext cx="810795" cy="839064"/>
          </a:xfrm>
          <a:prstGeom prst="round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grpSp>
        <p:nvGrpSpPr>
          <p:cNvPr id="54" name="Group 53">
            <a:extLst>
              <a:ext uri="{FF2B5EF4-FFF2-40B4-BE49-F238E27FC236}">
                <a16:creationId xmlns:a16="http://schemas.microsoft.com/office/drawing/2014/main" id="{1340BD4A-F1F3-4B40-B2D3-CA20262ED152}"/>
              </a:ext>
            </a:extLst>
          </p:cNvPr>
          <p:cNvGrpSpPr/>
          <p:nvPr/>
        </p:nvGrpSpPr>
        <p:grpSpPr>
          <a:xfrm>
            <a:off x="3056824" y="4750176"/>
            <a:ext cx="810795" cy="839064"/>
            <a:chOff x="2715834" y="5288218"/>
            <a:chExt cx="810795" cy="839064"/>
          </a:xfrm>
        </p:grpSpPr>
        <p:pic>
          <p:nvPicPr>
            <p:cNvPr id="44" name="Picture 43">
              <a:extLst>
                <a:ext uri="{FF2B5EF4-FFF2-40B4-BE49-F238E27FC236}">
                  <a16:creationId xmlns:a16="http://schemas.microsoft.com/office/drawing/2014/main" id="{E351A558-3316-495F-8B03-58554DCF5BA4}"/>
                </a:ext>
              </a:extLst>
            </p:cNvPr>
            <p:cNvPicPr>
              <a:picLocks noChangeAspect="1"/>
            </p:cNvPicPr>
            <p:nvPr/>
          </p:nvPicPr>
          <p:blipFill>
            <a:blip r:embed="rId5"/>
            <a:stretch>
              <a:fillRect/>
            </a:stretch>
          </p:blipFill>
          <p:spPr>
            <a:xfrm>
              <a:off x="2787114" y="5301208"/>
              <a:ext cx="716882" cy="774812"/>
            </a:xfrm>
            <a:prstGeom prst="rect">
              <a:avLst/>
            </a:prstGeom>
          </p:spPr>
        </p:pic>
        <p:sp>
          <p:nvSpPr>
            <p:cNvPr id="49" name="Rounded Rectangle 25">
              <a:extLst>
                <a:ext uri="{FF2B5EF4-FFF2-40B4-BE49-F238E27FC236}">
                  <a16:creationId xmlns:a16="http://schemas.microsoft.com/office/drawing/2014/main" id="{36458255-D5AF-49E6-B9F4-A2C0F51FA29B}"/>
                </a:ext>
              </a:extLst>
            </p:cNvPr>
            <p:cNvSpPr/>
            <p:nvPr/>
          </p:nvSpPr>
          <p:spPr>
            <a:xfrm>
              <a:off x="2715834" y="5288218"/>
              <a:ext cx="810795" cy="839064"/>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grpSp>
      <p:grpSp>
        <p:nvGrpSpPr>
          <p:cNvPr id="60" name="Group 59">
            <a:extLst>
              <a:ext uri="{FF2B5EF4-FFF2-40B4-BE49-F238E27FC236}">
                <a16:creationId xmlns:a16="http://schemas.microsoft.com/office/drawing/2014/main" id="{0CACAFA3-9F48-4EC1-B977-B6CE15490909}"/>
              </a:ext>
            </a:extLst>
          </p:cNvPr>
          <p:cNvGrpSpPr/>
          <p:nvPr/>
        </p:nvGrpSpPr>
        <p:grpSpPr>
          <a:xfrm>
            <a:off x="3056824" y="5686280"/>
            <a:ext cx="810795" cy="839064"/>
            <a:chOff x="2715834" y="5589240"/>
            <a:chExt cx="810795" cy="839064"/>
          </a:xfrm>
        </p:grpSpPr>
        <p:sp>
          <p:nvSpPr>
            <p:cNvPr id="58" name="Rounded Rectangle 25">
              <a:extLst>
                <a:ext uri="{FF2B5EF4-FFF2-40B4-BE49-F238E27FC236}">
                  <a16:creationId xmlns:a16="http://schemas.microsoft.com/office/drawing/2014/main" id="{B1329637-8373-49E8-85BC-3F3D047153D5}"/>
                </a:ext>
              </a:extLst>
            </p:cNvPr>
            <p:cNvSpPr/>
            <p:nvPr/>
          </p:nvSpPr>
          <p:spPr>
            <a:xfrm>
              <a:off x="2715834" y="5589240"/>
              <a:ext cx="810795" cy="839064"/>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59" name="Picture 58">
              <a:extLst>
                <a:ext uri="{FF2B5EF4-FFF2-40B4-BE49-F238E27FC236}">
                  <a16:creationId xmlns:a16="http://schemas.microsoft.com/office/drawing/2014/main" id="{F32D5374-49EA-4092-B4B8-BD961C247816}"/>
                </a:ext>
              </a:extLst>
            </p:cNvPr>
            <p:cNvPicPr>
              <a:picLocks noChangeAspect="1"/>
            </p:cNvPicPr>
            <p:nvPr/>
          </p:nvPicPr>
          <p:blipFill>
            <a:blip r:embed="rId6"/>
            <a:stretch>
              <a:fillRect/>
            </a:stretch>
          </p:blipFill>
          <p:spPr>
            <a:xfrm>
              <a:off x="2796742" y="5680455"/>
              <a:ext cx="659506" cy="639671"/>
            </a:xfrm>
            <a:prstGeom prst="rect">
              <a:avLst/>
            </a:prstGeom>
          </p:spPr>
        </p:pic>
      </p:grpSp>
      <p:sp>
        <p:nvSpPr>
          <p:cNvPr id="61" name="Rectangle: Rounded Corners 60">
            <a:extLst>
              <a:ext uri="{FF2B5EF4-FFF2-40B4-BE49-F238E27FC236}">
                <a16:creationId xmlns:a16="http://schemas.microsoft.com/office/drawing/2014/main" id="{4195E6FF-4833-4038-B2BE-41ED64812DF4}"/>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62" name="Group 61">
            <a:extLst>
              <a:ext uri="{FF2B5EF4-FFF2-40B4-BE49-F238E27FC236}">
                <a16:creationId xmlns:a16="http://schemas.microsoft.com/office/drawing/2014/main" id="{DCD0D690-5A89-4138-AA74-0B30ED7FEC3A}"/>
              </a:ext>
            </a:extLst>
          </p:cNvPr>
          <p:cNvGrpSpPr/>
          <p:nvPr/>
        </p:nvGrpSpPr>
        <p:grpSpPr>
          <a:xfrm>
            <a:off x="3104081" y="319878"/>
            <a:ext cx="4324176" cy="511518"/>
            <a:chOff x="2435351" y="3212976"/>
            <a:chExt cx="4324176" cy="511518"/>
          </a:xfrm>
        </p:grpSpPr>
        <p:sp>
          <p:nvSpPr>
            <p:cNvPr id="63" name="Rectangle: Rounded Corners 62">
              <a:extLst>
                <a:ext uri="{FF2B5EF4-FFF2-40B4-BE49-F238E27FC236}">
                  <a16:creationId xmlns:a16="http://schemas.microsoft.com/office/drawing/2014/main" id="{5B8FBAAA-3663-4A47-B625-997D9EDD65BB}"/>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69" name="Title 1">
              <a:extLst>
                <a:ext uri="{FF2B5EF4-FFF2-40B4-BE49-F238E27FC236}">
                  <a16:creationId xmlns:a16="http://schemas.microsoft.com/office/drawing/2014/main" id="{23C7A4FC-6B03-4D03-96E0-357534B4C970}"/>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Benefits</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70" name="Title 1">
            <a:extLst>
              <a:ext uri="{FF2B5EF4-FFF2-40B4-BE49-F238E27FC236}">
                <a16:creationId xmlns:a16="http://schemas.microsoft.com/office/drawing/2014/main" id="{27888F2C-F82C-4616-A05F-933AD9EA758F}"/>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pic>
        <p:nvPicPr>
          <p:cNvPr id="72" name="Picture 71">
            <a:extLst>
              <a:ext uri="{FF2B5EF4-FFF2-40B4-BE49-F238E27FC236}">
                <a16:creationId xmlns:a16="http://schemas.microsoft.com/office/drawing/2014/main" id="{FEC57DF0-964D-41DE-B72A-AC1C618B3966}"/>
              </a:ext>
            </a:extLst>
          </p:cNvPr>
          <p:cNvPicPr>
            <a:picLocks noChangeAspect="1"/>
          </p:cNvPicPr>
          <p:nvPr/>
        </p:nvPicPr>
        <p:blipFill>
          <a:blip r:embed="rId7"/>
          <a:stretch>
            <a:fillRect/>
          </a:stretch>
        </p:blipFill>
        <p:spPr>
          <a:xfrm>
            <a:off x="3112790" y="3844452"/>
            <a:ext cx="754829" cy="724756"/>
          </a:xfrm>
          <a:prstGeom prst="rect">
            <a:avLst/>
          </a:prstGeom>
        </p:spPr>
      </p:pic>
      <p:pic>
        <p:nvPicPr>
          <p:cNvPr id="73" name="Picture 72">
            <a:extLst>
              <a:ext uri="{FF2B5EF4-FFF2-40B4-BE49-F238E27FC236}">
                <a16:creationId xmlns:a16="http://schemas.microsoft.com/office/drawing/2014/main" id="{F3B1C39E-FC24-49FD-9DEF-B94580A44C5B}"/>
              </a:ext>
            </a:extLst>
          </p:cNvPr>
          <p:cNvPicPr>
            <a:picLocks noChangeAspect="1"/>
          </p:cNvPicPr>
          <p:nvPr/>
        </p:nvPicPr>
        <p:blipFill>
          <a:blip r:embed="rId8"/>
          <a:stretch>
            <a:fillRect/>
          </a:stretch>
        </p:blipFill>
        <p:spPr>
          <a:xfrm>
            <a:off x="3184798" y="1091982"/>
            <a:ext cx="558728" cy="705866"/>
          </a:xfrm>
          <a:prstGeom prst="rect">
            <a:avLst/>
          </a:prstGeom>
        </p:spPr>
      </p:pic>
      <p:pic>
        <p:nvPicPr>
          <p:cNvPr id="74" name="Picture 73">
            <a:extLst>
              <a:ext uri="{FF2B5EF4-FFF2-40B4-BE49-F238E27FC236}">
                <a16:creationId xmlns:a16="http://schemas.microsoft.com/office/drawing/2014/main" id="{379F0CD2-1A81-4F9B-9BF2-71DB383CC0F7}"/>
              </a:ext>
            </a:extLst>
          </p:cNvPr>
          <p:cNvPicPr>
            <a:picLocks noChangeAspect="1"/>
          </p:cNvPicPr>
          <p:nvPr/>
        </p:nvPicPr>
        <p:blipFill>
          <a:blip r:embed="rId9"/>
          <a:stretch>
            <a:fillRect/>
          </a:stretch>
        </p:blipFill>
        <p:spPr>
          <a:xfrm>
            <a:off x="3142257" y="2933830"/>
            <a:ext cx="678386" cy="744376"/>
          </a:xfrm>
          <a:prstGeom prst="rect">
            <a:avLst/>
          </a:prstGeom>
        </p:spPr>
      </p:pic>
      <p:grpSp>
        <p:nvGrpSpPr>
          <p:cNvPr id="14" name="Group 13">
            <a:extLst>
              <a:ext uri="{FF2B5EF4-FFF2-40B4-BE49-F238E27FC236}">
                <a16:creationId xmlns:a16="http://schemas.microsoft.com/office/drawing/2014/main" id="{2DF5AF43-C4C7-4EB9-B2F3-1ACC9A501FC6}"/>
              </a:ext>
            </a:extLst>
          </p:cNvPr>
          <p:cNvGrpSpPr/>
          <p:nvPr/>
        </p:nvGrpSpPr>
        <p:grpSpPr>
          <a:xfrm>
            <a:off x="4222014" y="4750176"/>
            <a:ext cx="3851757" cy="1055088"/>
            <a:chOff x="4222014" y="4750176"/>
            <a:chExt cx="3851757" cy="1055088"/>
          </a:xfrm>
        </p:grpSpPr>
        <p:grpSp>
          <p:nvGrpSpPr>
            <p:cNvPr id="50" name="Group 49">
              <a:extLst>
                <a:ext uri="{FF2B5EF4-FFF2-40B4-BE49-F238E27FC236}">
                  <a16:creationId xmlns:a16="http://schemas.microsoft.com/office/drawing/2014/main" id="{660C89B1-5D68-4AA4-B380-0AE18EFE057B}"/>
                </a:ext>
              </a:extLst>
            </p:cNvPr>
            <p:cNvGrpSpPr/>
            <p:nvPr/>
          </p:nvGrpSpPr>
          <p:grpSpPr>
            <a:xfrm>
              <a:off x="4222014" y="4999786"/>
              <a:ext cx="2899953" cy="805478"/>
              <a:chOff x="15862" y="5268654"/>
              <a:chExt cx="2899953" cy="977228"/>
            </a:xfrm>
          </p:grpSpPr>
          <p:sp>
            <p:nvSpPr>
              <p:cNvPr id="52" name="Rectangle: Rounded Corners 51">
                <a:extLst>
                  <a:ext uri="{FF2B5EF4-FFF2-40B4-BE49-F238E27FC236}">
                    <a16:creationId xmlns:a16="http://schemas.microsoft.com/office/drawing/2014/main" id="{6D55B2F0-72D1-46DC-9057-11F20EFF66FC}"/>
                  </a:ext>
                </a:extLst>
              </p:cNvPr>
              <p:cNvSpPr/>
              <p:nvPr/>
            </p:nvSpPr>
            <p:spPr>
              <a:xfrm>
                <a:off x="43588" y="5268654"/>
                <a:ext cx="2872227" cy="97722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1C695DAA-4750-4754-AF27-E15BBBA06F23}"/>
                  </a:ext>
                </a:extLst>
              </p:cNvPr>
              <p:cNvSpPr txBox="1"/>
              <p:nvPr/>
            </p:nvSpPr>
            <p:spPr>
              <a:xfrm>
                <a:off x="15862" y="5291774"/>
                <a:ext cx="2327472" cy="634785"/>
              </a:xfrm>
              <a:prstGeom prst="rect">
                <a:avLst/>
              </a:prstGeom>
              <a:noFill/>
            </p:spPr>
            <p:txBody>
              <a:bodyPr wrap="square" rtlCol="0">
                <a:spAutoFit/>
              </a:bodyPr>
              <a:lstStyle/>
              <a:p>
                <a:pPr marL="342900" indent="-342900">
                  <a:buFont typeface="Wingdings" panose="05000000000000000000" pitchFamily="2" charset="2"/>
                  <a:buChar char="§"/>
                </a:pPr>
                <a:r>
                  <a:rPr lang="en-GB" sz="1400" b="1" dirty="0">
                    <a:solidFill>
                      <a:schemeClr val="bg1"/>
                    </a:solidFill>
                  </a:rPr>
                  <a:t>Reduces maintenance cost</a:t>
                </a:r>
                <a:endParaRPr lang="en-US" sz="1400" b="1" dirty="0">
                  <a:solidFill>
                    <a:schemeClr val="bg1"/>
                  </a:solidFill>
                </a:endParaRPr>
              </a:p>
            </p:txBody>
          </p:sp>
        </p:grpSp>
        <p:grpSp>
          <p:nvGrpSpPr>
            <p:cNvPr id="12" name="Group 11">
              <a:extLst>
                <a:ext uri="{FF2B5EF4-FFF2-40B4-BE49-F238E27FC236}">
                  <a16:creationId xmlns:a16="http://schemas.microsoft.com/office/drawing/2014/main" id="{A5EE2F25-B1EC-4FB1-808F-79C59DEA5338}"/>
                </a:ext>
              </a:extLst>
            </p:cNvPr>
            <p:cNvGrpSpPr/>
            <p:nvPr/>
          </p:nvGrpSpPr>
          <p:grpSpPr>
            <a:xfrm>
              <a:off x="7262976" y="4750176"/>
              <a:ext cx="810795" cy="839064"/>
              <a:chOff x="7262976" y="4750176"/>
              <a:chExt cx="810795" cy="839064"/>
            </a:xfrm>
          </p:grpSpPr>
          <p:sp>
            <p:nvSpPr>
              <p:cNvPr id="66" name="Rounded Rectangle 25">
                <a:extLst>
                  <a:ext uri="{FF2B5EF4-FFF2-40B4-BE49-F238E27FC236}">
                    <a16:creationId xmlns:a16="http://schemas.microsoft.com/office/drawing/2014/main" id="{DBBFE026-07E6-4563-B9C3-CB73805DA628}"/>
                  </a:ext>
                </a:extLst>
              </p:cNvPr>
              <p:cNvSpPr/>
              <p:nvPr/>
            </p:nvSpPr>
            <p:spPr>
              <a:xfrm>
                <a:off x="7262976" y="4750176"/>
                <a:ext cx="810795" cy="839064"/>
              </a:xfrm>
              <a:prstGeom prst="round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8" name="Picture 7">
                <a:extLst>
                  <a:ext uri="{FF2B5EF4-FFF2-40B4-BE49-F238E27FC236}">
                    <a16:creationId xmlns:a16="http://schemas.microsoft.com/office/drawing/2014/main" id="{3E1FBD39-B156-492C-8E29-40108E01EB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9160" y="4839553"/>
                <a:ext cx="698425" cy="698425"/>
              </a:xfrm>
              <a:prstGeom prst="rect">
                <a:avLst/>
              </a:prstGeom>
            </p:spPr>
          </p:pic>
        </p:grpSp>
      </p:grpSp>
      <p:grpSp>
        <p:nvGrpSpPr>
          <p:cNvPr id="16" name="Group 15">
            <a:extLst>
              <a:ext uri="{FF2B5EF4-FFF2-40B4-BE49-F238E27FC236}">
                <a16:creationId xmlns:a16="http://schemas.microsoft.com/office/drawing/2014/main" id="{516BE7CA-90CE-463F-B2F7-F3CCEB91D072}"/>
              </a:ext>
            </a:extLst>
          </p:cNvPr>
          <p:cNvGrpSpPr/>
          <p:nvPr/>
        </p:nvGrpSpPr>
        <p:grpSpPr>
          <a:xfrm>
            <a:off x="4206151" y="5686280"/>
            <a:ext cx="3867620" cy="911072"/>
            <a:chOff x="4206151" y="5686280"/>
            <a:chExt cx="3867620" cy="911072"/>
          </a:xfrm>
        </p:grpSpPr>
        <p:grpSp>
          <p:nvGrpSpPr>
            <p:cNvPr id="55" name="Group 54">
              <a:extLst>
                <a:ext uri="{FF2B5EF4-FFF2-40B4-BE49-F238E27FC236}">
                  <a16:creationId xmlns:a16="http://schemas.microsoft.com/office/drawing/2014/main" id="{B5A3EC71-5918-4C06-9555-91FD30E1FC9C}"/>
                </a:ext>
              </a:extLst>
            </p:cNvPr>
            <p:cNvGrpSpPr/>
            <p:nvPr/>
          </p:nvGrpSpPr>
          <p:grpSpPr>
            <a:xfrm>
              <a:off x="4206151" y="6074132"/>
              <a:ext cx="2915816" cy="523220"/>
              <a:chOff x="-1" y="6311948"/>
              <a:chExt cx="2915816" cy="523220"/>
            </a:xfrm>
          </p:grpSpPr>
          <p:sp>
            <p:nvSpPr>
              <p:cNvPr id="56" name="Rectangle: Rounded Corners 55">
                <a:extLst>
                  <a:ext uri="{FF2B5EF4-FFF2-40B4-BE49-F238E27FC236}">
                    <a16:creationId xmlns:a16="http://schemas.microsoft.com/office/drawing/2014/main" id="{8B983547-5803-4936-A036-4CE37D214435}"/>
                  </a:ext>
                </a:extLst>
              </p:cNvPr>
              <p:cNvSpPr/>
              <p:nvPr/>
            </p:nvSpPr>
            <p:spPr>
              <a:xfrm>
                <a:off x="43589" y="6320986"/>
                <a:ext cx="2872226" cy="4768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TextBox 56">
                <a:extLst>
                  <a:ext uri="{FF2B5EF4-FFF2-40B4-BE49-F238E27FC236}">
                    <a16:creationId xmlns:a16="http://schemas.microsoft.com/office/drawing/2014/main" id="{D74026EC-8F99-4F94-B9B8-89E523905D71}"/>
                  </a:ext>
                </a:extLst>
              </p:cNvPr>
              <p:cNvSpPr txBox="1"/>
              <p:nvPr/>
            </p:nvSpPr>
            <p:spPr>
              <a:xfrm>
                <a:off x="-1" y="6311948"/>
                <a:ext cx="2267744" cy="523220"/>
              </a:xfrm>
              <a:prstGeom prst="rect">
                <a:avLst/>
              </a:prstGeom>
              <a:noFill/>
            </p:spPr>
            <p:txBody>
              <a:bodyPr wrap="square" rtlCol="0">
                <a:spAutoFit/>
              </a:bodyPr>
              <a:lstStyle/>
              <a:p>
                <a:pPr marL="285750" indent="-285750">
                  <a:buFont typeface="Wingdings" panose="05000000000000000000" pitchFamily="2" charset="2"/>
                  <a:buChar char="§"/>
                </a:pPr>
                <a:r>
                  <a:rPr lang="pl-PL" sz="1400" b="1" dirty="0" err="1">
                    <a:solidFill>
                      <a:schemeClr val="bg1"/>
                    </a:solidFill>
                  </a:rPr>
                  <a:t>Increases</a:t>
                </a:r>
                <a:r>
                  <a:rPr lang="pl-PL" sz="1400" b="1" dirty="0">
                    <a:solidFill>
                      <a:schemeClr val="bg1"/>
                    </a:solidFill>
                  </a:rPr>
                  <a:t> </a:t>
                </a:r>
                <a:r>
                  <a:rPr lang="en-GB" sz="1400" b="1" dirty="0">
                    <a:solidFill>
                      <a:schemeClr val="bg1"/>
                    </a:solidFill>
                  </a:rPr>
                  <a:t>chiller</a:t>
                </a:r>
                <a:r>
                  <a:rPr lang="pl-PL" sz="1400" b="1" dirty="0">
                    <a:solidFill>
                      <a:schemeClr val="bg1"/>
                    </a:solidFill>
                  </a:rPr>
                  <a:t> </a:t>
                </a:r>
                <a:r>
                  <a:rPr lang="pl-PL" sz="1400" b="1" dirty="0" err="1">
                    <a:solidFill>
                      <a:schemeClr val="bg1"/>
                    </a:solidFill>
                  </a:rPr>
                  <a:t>efficiency</a:t>
                </a:r>
                <a:endParaRPr lang="en-US" sz="1400" b="1" dirty="0">
                  <a:solidFill>
                    <a:schemeClr val="bg1"/>
                  </a:solidFill>
                </a:endParaRPr>
              </a:p>
            </p:txBody>
          </p:sp>
        </p:grpSp>
        <p:grpSp>
          <p:nvGrpSpPr>
            <p:cNvPr id="13" name="Group 12">
              <a:extLst>
                <a:ext uri="{FF2B5EF4-FFF2-40B4-BE49-F238E27FC236}">
                  <a16:creationId xmlns:a16="http://schemas.microsoft.com/office/drawing/2014/main" id="{D3299075-1C40-4583-B71F-139183E0F3FC}"/>
                </a:ext>
              </a:extLst>
            </p:cNvPr>
            <p:cNvGrpSpPr/>
            <p:nvPr/>
          </p:nvGrpSpPr>
          <p:grpSpPr>
            <a:xfrm>
              <a:off x="7262976" y="5686280"/>
              <a:ext cx="810795" cy="839064"/>
              <a:chOff x="7262976" y="5686280"/>
              <a:chExt cx="810795" cy="839064"/>
            </a:xfrm>
          </p:grpSpPr>
          <p:sp>
            <p:nvSpPr>
              <p:cNvPr id="68" name="Rounded Rectangle 25">
                <a:extLst>
                  <a:ext uri="{FF2B5EF4-FFF2-40B4-BE49-F238E27FC236}">
                    <a16:creationId xmlns:a16="http://schemas.microsoft.com/office/drawing/2014/main" id="{A6903CEA-8E0C-4C6E-8B99-B8B57FDD04C0}"/>
                  </a:ext>
                </a:extLst>
              </p:cNvPr>
              <p:cNvSpPr/>
              <p:nvPr/>
            </p:nvSpPr>
            <p:spPr>
              <a:xfrm>
                <a:off x="7262976" y="5686280"/>
                <a:ext cx="810795" cy="839064"/>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11" name="Picture 10">
                <a:extLst>
                  <a:ext uri="{FF2B5EF4-FFF2-40B4-BE49-F238E27FC236}">
                    <a16:creationId xmlns:a16="http://schemas.microsoft.com/office/drawing/2014/main" id="{22BDBB1B-8F83-46E5-8A38-7A29BA0AA61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687" y="5734813"/>
                <a:ext cx="611370" cy="775969"/>
              </a:xfrm>
              <a:prstGeom prst="rect">
                <a:avLst/>
              </a:prstGeom>
            </p:spPr>
          </p:pic>
        </p:grpSp>
      </p:grpSp>
    </p:spTree>
    <p:extLst>
      <p:ext uri="{BB962C8B-B14F-4D97-AF65-F5344CB8AC3E}">
        <p14:creationId xmlns:p14="http://schemas.microsoft.com/office/powerpoint/2010/main" val="383253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fill="hold"/>
                                        <p:tgtEl>
                                          <p:spTgt spid="60"/>
                                        </p:tgtEl>
                                        <p:attrNameLst>
                                          <p:attrName>ppt_x</p:attrName>
                                        </p:attrNameLst>
                                      </p:cBhvr>
                                      <p:tavLst>
                                        <p:tav tm="0">
                                          <p:val>
                                            <p:strVal val="#ppt_x"/>
                                          </p:val>
                                        </p:tav>
                                        <p:tav tm="100000">
                                          <p:val>
                                            <p:strVal val="#ppt_x"/>
                                          </p:val>
                                        </p:tav>
                                      </p:tavLst>
                                    </p:anim>
                                    <p:anim calcmode="lin" valueType="num">
                                      <p:cBhvr additive="base">
                                        <p:cTn id="7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ppt_x"/>
                                          </p:val>
                                        </p:tav>
                                        <p:tav tm="100000">
                                          <p:val>
                                            <p:strVal val="#ppt_x"/>
                                          </p:val>
                                        </p:tav>
                                      </p:tavLst>
                                    </p:anim>
                                    <p:anim calcmode="lin" valueType="num">
                                      <p:cBhvr additive="base">
                                        <p:cTn id="9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73758" y="5193786"/>
            <a:ext cx="8790730" cy="1403566"/>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1800" dirty="0">
                <a:solidFill>
                  <a:srgbClr val="000000"/>
                </a:solidFill>
              </a:rPr>
              <a:t>Established in 1960, DTU’s main campus located north of Copenhagen near the town of </a:t>
            </a:r>
            <a:r>
              <a:rPr lang="en-US" sz="1800" dirty="0" err="1">
                <a:solidFill>
                  <a:srgbClr val="000000"/>
                </a:solidFill>
              </a:rPr>
              <a:t>Lyngby</a:t>
            </a:r>
            <a:r>
              <a:rPr lang="en-US" sz="1800" dirty="0">
                <a:solidFill>
                  <a:srgbClr val="000000"/>
                </a:solidFill>
              </a:rPr>
              <a:t>, consists of more than 100 buildings and covers an area of 106 hectares. With approximately 9,000 students and 5,500 staff, DTU is currently (2017) investing more than DKK 4 billion in its campus development to create optimum conditions for research and education with state-of-the-art facilities.</a:t>
            </a: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1" name="Arrow: Right 20">
            <a:extLst>
              <a:ext uri="{FF2B5EF4-FFF2-40B4-BE49-F238E27FC236}">
                <a16:creationId xmlns:a16="http://schemas.microsoft.com/office/drawing/2014/main" id="{9AB6360A-ABF9-4883-8C3B-03C0D1AAB3D6}"/>
              </a:ext>
            </a:extLst>
          </p:cNvPr>
          <p:cNvSpPr/>
          <p:nvPr/>
        </p:nvSpPr>
        <p:spPr>
          <a:xfrm>
            <a:off x="1712578" y="1924436"/>
            <a:ext cx="1871672"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0" name="Rectangle 19">
            <a:extLst>
              <a:ext uri="{FF2B5EF4-FFF2-40B4-BE49-F238E27FC236}">
                <a16:creationId xmlns:a16="http://schemas.microsoft.com/office/drawing/2014/main" id="{2A4A6907-501C-4FF1-98DB-5FB95DF80A50}"/>
              </a:ext>
            </a:extLst>
          </p:cNvPr>
          <p:cNvSpPr/>
          <p:nvPr/>
        </p:nvSpPr>
        <p:spPr>
          <a:xfrm>
            <a:off x="396800" y="1996670"/>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E819BA8F-AE66-4E8C-84C9-8130109B990B}"/>
              </a:ext>
            </a:extLst>
          </p:cNvPr>
          <p:cNvSpPr/>
          <p:nvPr/>
        </p:nvSpPr>
        <p:spPr>
          <a:xfrm>
            <a:off x="43588" y="1786842"/>
            <a:ext cx="2944235"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9045BAB-BD2B-415F-A91E-8FA391FB6A11}"/>
              </a:ext>
            </a:extLst>
          </p:cNvPr>
          <p:cNvSpPr txBox="1"/>
          <p:nvPr/>
        </p:nvSpPr>
        <p:spPr>
          <a:xfrm>
            <a:off x="173758" y="1911131"/>
            <a:ext cx="2153258" cy="307777"/>
          </a:xfrm>
          <a:prstGeom prst="rect">
            <a:avLst/>
          </a:prstGeom>
          <a:noFill/>
        </p:spPr>
        <p:txBody>
          <a:bodyPr wrap="square" rtlCol="0">
            <a:spAutoFit/>
          </a:bodyPr>
          <a:lstStyle/>
          <a:p>
            <a:r>
              <a:rPr lang="en-GB" sz="1400" b="1" dirty="0">
                <a:solidFill>
                  <a:schemeClr val="bg1"/>
                </a:solidFill>
              </a:rPr>
              <a:t>Case study at DTU</a:t>
            </a:r>
          </a:p>
        </p:txBody>
      </p:sp>
      <p:pic>
        <p:nvPicPr>
          <p:cNvPr id="44" name="Picture 3">
            <a:extLst>
              <a:ext uri="{FF2B5EF4-FFF2-40B4-BE49-F238E27FC236}">
                <a16:creationId xmlns:a16="http://schemas.microsoft.com/office/drawing/2014/main" id="{ACA2497D-BD94-4531-84F4-E8CD7C794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250" y="1628800"/>
            <a:ext cx="4800600" cy="2400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5" name="Arrow: Right 44">
            <a:extLst>
              <a:ext uri="{FF2B5EF4-FFF2-40B4-BE49-F238E27FC236}">
                <a16:creationId xmlns:a16="http://schemas.microsoft.com/office/drawing/2014/main" id="{45C46026-B4B9-42AD-ABD4-8277B3143A04}"/>
              </a:ext>
            </a:extLst>
          </p:cNvPr>
          <p:cNvSpPr/>
          <p:nvPr/>
        </p:nvSpPr>
        <p:spPr>
          <a:xfrm>
            <a:off x="1712578" y="2673507"/>
            <a:ext cx="1871672" cy="370693"/>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6" name="Rectangle 45">
            <a:extLst>
              <a:ext uri="{FF2B5EF4-FFF2-40B4-BE49-F238E27FC236}">
                <a16:creationId xmlns:a16="http://schemas.microsoft.com/office/drawing/2014/main" id="{41C01C4E-1033-46AF-8A97-82AE6DD8150B}"/>
              </a:ext>
            </a:extLst>
          </p:cNvPr>
          <p:cNvSpPr/>
          <p:nvPr/>
        </p:nvSpPr>
        <p:spPr>
          <a:xfrm>
            <a:off x="396800" y="2745741"/>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7601654D-60A5-4B56-A0C7-107C1C431707}"/>
              </a:ext>
            </a:extLst>
          </p:cNvPr>
          <p:cNvSpPr/>
          <p:nvPr/>
        </p:nvSpPr>
        <p:spPr>
          <a:xfrm>
            <a:off x="43589" y="2535912"/>
            <a:ext cx="2944234" cy="2405255"/>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2C6E2ECD-F405-4B13-AD5C-3A77479FE1B9}"/>
              </a:ext>
            </a:extLst>
          </p:cNvPr>
          <p:cNvSpPr txBox="1"/>
          <p:nvPr/>
        </p:nvSpPr>
        <p:spPr>
          <a:xfrm>
            <a:off x="173758" y="2660202"/>
            <a:ext cx="2598042" cy="1600438"/>
          </a:xfrm>
          <a:prstGeom prst="rect">
            <a:avLst/>
          </a:prstGeom>
          <a:noFill/>
        </p:spPr>
        <p:txBody>
          <a:bodyPr wrap="square" rtlCol="0">
            <a:spAutoFit/>
          </a:bodyPr>
          <a:lstStyle/>
          <a:p>
            <a:r>
              <a:rPr lang="en-US" sz="1400" b="1" dirty="0">
                <a:solidFill>
                  <a:schemeClr val="bg1"/>
                </a:solidFill>
              </a:rPr>
              <a:t>The University was founded in 1829 and today is among the top universities in the world and is ranked No. 1 in the Nordic region on the 2011/2012 Leiden Ranking of 500 major universities.</a:t>
            </a:r>
          </a:p>
        </p:txBody>
      </p:sp>
      <p:sp>
        <p:nvSpPr>
          <p:cNvPr id="26" name="Rectangle: Rounded Corners 25">
            <a:extLst>
              <a:ext uri="{FF2B5EF4-FFF2-40B4-BE49-F238E27FC236}">
                <a16:creationId xmlns:a16="http://schemas.microsoft.com/office/drawing/2014/main" id="{864ED176-6B48-4BE7-8758-9363FCB07A16}"/>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A99ED372-37A7-433C-A500-64D5786A6066}"/>
              </a:ext>
            </a:extLst>
          </p:cNvPr>
          <p:cNvGrpSpPr/>
          <p:nvPr/>
        </p:nvGrpSpPr>
        <p:grpSpPr>
          <a:xfrm>
            <a:off x="3104081" y="319878"/>
            <a:ext cx="4324176" cy="511518"/>
            <a:chOff x="2435351" y="3212976"/>
            <a:chExt cx="4324176" cy="511518"/>
          </a:xfrm>
        </p:grpSpPr>
        <p:sp>
          <p:nvSpPr>
            <p:cNvPr id="28" name="Rectangle: Rounded Corners 27">
              <a:extLst>
                <a:ext uri="{FF2B5EF4-FFF2-40B4-BE49-F238E27FC236}">
                  <a16:creationId xmlns:a16="http://schemas.microsoft.com/office/drawing/2014/main" id="{FC29D13E-9EE7-43D8-8B66-B1665839BFD4}"/>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29" name="Title 1">
              <a:extLst>
                <a:ext uri="{FF2B5EF4-FFF2-40B4-BE49-F238E27FC236}">
                  <a16:creationId xmlns:a16="http://schemas.microsoft.com/office/drawing/2014/main" id="{14113676-C748-4191-B065-EDB650C0DEB0}"/>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0" name="Title 1">
            <a:extLst>
              <a:ext uri="{FF2B5EF4-FFF2-40B4-BE49-F238E27FC236}">
                <a16:creationId xmlns:a16="http://schemas.microsoft.com/office/drawing/2014/main" id="{7092116A-F22D-408C-92C3-64EBE4517586}"/>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1" name="Straight Connector 30">
            <a:extLst>
              <a:ext uri="{FF2B5EF4-FFF2-40B4-BE49-F238E27FC236}">
                <a16:creationId xmlns:a16="http://schemas.microsoft.com/office/drawing/2014/main" id="{8EDCF504-E40E-466A-A421-E9D75B0CDF8B}"/>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144860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79512" y="5224590"/>
            <a:ext cx="8784976" cy="1444770"/>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1800" dirty="0">
                <a:solidFill>
                  <a:srgbClr val="000000"/>
                </a:solidFill>
              </a:rPr>
              <a:t>As more buildings have been added to the campus over the years, the capacity of the cooling network has not been developed to meet the extra demand. Consequently, the cooling capacity of the current system has now reached its limit. DTU have been considering a number of options to try and increase the capacity of the cooling system, including upgrading and upsizing the distribution pipework.</a:t>
            </a:r>
          </a:p>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44" name="Picture 3">
            <a:extLst>
              <a:ext uri="{FF2B5EF4-FFF2-40B4-BE49-F238E27FC236}">
                <a16:creationId xmlns:a16="http://schemas.microsoft.com/office/drawing/2014/main" id="{ACA2497D-BD94-4531-84F4-E8CD7C794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250" y="1628800"/>
            <a:ext cx="4800600" cy="2400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5" name="Arrow: Right 44">
            <a:extLst>
              <a:ext uri="{FF2B5EF4-FFF2-40B4-BE49-F238E27FC236}">
                <a16:creationId xmlns:a16="http://schemas.microsoft.com/office/drawing/2014/main" id="{45C46026-B4B9-42AD-ABD4-8277B3143A04}"/>
              </a:ext>
            </a:extLst>
          </p:cNvPr>
          <p:cNvSpPr/>
          <p:nvPr/>
        </p:nvSpPr>
        <p:spPr>
          <a:xfrm>
            <a:off x="1712578" y="2169452"/>
            <a:ext cx="1871672" cy="370693"/>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6" name="Rectangle 45">
            <a:extLst>
              <a:ext uri="{FF2B5EF4-FFF2-40B4-BE49-F238E27FC236}">
                <a16:creationId xmlns:a16="http://schemas.microsoft.com/office/drawing/2014/main" id="{41C01C4E-1033-46AF-8A97-82AE6DD8150B}"/>
              </a:ext>
            </a:extLst>
          </p:cNvPr>
          <p:cNvSpPr/>
          <p:nvPr/>
        </p:nvSpPr>
        <p:spPr>
          <a:xfrm>
            <a:off x="396800" y="2241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7601654D-60A5-4B56-A0C7-107C1C431707}"/>
              </a:ext>
            </a:extLst>
          </p:cNvPr>
          <p:cNvSpPr/>
          <p:nvPr/>
        </p:nvSpPr>
        <p:spPr>
          <a:xfrm>
            <a:off x="43588" y="2031857"/>
            <a:ext cx="2944235" cy="2405255"/>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2C6E2ECD-F405-4B13-AD5C-3A77479FE1B9}"/>
              </a:ext>
            </a:extLst>
          </p:cNvPr>
          <p:cNvSpPr txBox="1"/>
          <p:nvPr/>
        </p:nvSpPr>
        <p:spPr>
          <a:xfrm>
            <a:off x="251520" y="2261190"/>
            <a:ext cx="2664296" cy="1815882"/>
          </a:xfrm>
          <a:prstGeom prst="rect">
            <a:avLst/>
          </a:prstGeom>
          <a:noFill/>
        </p:spPr>
        <p:txBody>
          <a:bodyPr wrap="square" rtlCol="0">
            <a:spAutoFit/>
          </a:bodyPr>
          <a:lstStyle/>
          <a:p>
            <a:r>
              <a:rPr lang="en-US" sz="1400" b="1" dirty="0">
                <a:solidFill>
                  <a:schemeClr val="bg1"/>
                </a:solidFill>
              </a:rPr>
              <a:t>The DTU </a:t>
            </a:r>
            <a:r>
              <a:rPr lang="en-US" sz="1400" b="1" dirty="0" err="1">
                <a:solidFill>
                  <a:schemeClr val="bg1"/>
                </a:solidFill>
              </a:rPr>
              <a:t>Lyngby</a:t>
            </a:r>
            <a:r>
              <a:rPr lang="en-US" sz="1400" b="1" dirty="0">
                <a:solidFill>
                  <a:schemeClr val="bg1"/>
                </a:solidFill>
              </a:rPr>
              <a:t> campus, which consists of more than 100 buildings and covers an area of 106 hectares, is served by a district cooling network providing cooling for laboratories, data centers and classrooms.</a:t>
            </a:r>
          </a:p>
        </p:txBody>
      </p:sp>
      <p:sp>
        <p:nvSpPr>
          <p:cNvPr id="22" name="Rectangle: Rounded Corners 21">
            <a:extLst>
              <a:ext uri="{FF2B5EF4-FFF2-40B4-BE49-F238E27FC236}">
                <a16:creationId xmlns:a16="http://schemas.microsoft.com/office/drawing/2014/main" id="{2B64A7B4-AD5B-4E42-9192-5BDAEEBD5C84}"/>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DCA4B77A-A211-4FD6-A0DF-D32701E48A69}"/>
              </a:ext>
            </a:extLst>
          </p:cNvPr>
          <p:cNvGrpSpPr/>
          <p:nvPr/>
        </p:nvGrpSpPr>
        <p:grpSpPr>
          <a:xfrm>
            <a:off x="3104081" y="319878"/>
            <a:ext cx="4324176" cy="511518"/>
            <a:chOff x="2435351" y="3212976"/>
            <a:chExt cx="4324176" cy="511518"/>
          </a:xfrm>
        </p:grpSpPr>
        <p:sp>
          <p:nvSpPr>
            <p:cNvPr id="24" name="Rectangle: Rounded Corners 23">
              <a:extLst>
                <a:ext uri="{FF2B5EF4-FFF2-40B4-BE49-F238E27FC236}">
                  <a16:creationId xmlns:a16="http://schemas.microsoft.com/office/drawing/2014/main" id="{7CD1C31E-DD23-4A36-B3D8-F82276CCAC5D}"/>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25" name="Title 1">
              <a:extLst>
                <a:ext uri="{FF2B5EF4-FFF2-40B4-BE49-F238E27FC236}">
                  <a16:creationId xmlns:a16="http://schemas.microsoft.com/office/drawing/2014/main" id="{7BB3CE11-F535-4FD9-B750-8D17962367D9}"/>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26" name="Title 1">
            <a:extLst>
              <a:ext uri="{FF2B5EF4-FFF2-40B4-BE49-F238E27FC236}">
                <a16:creationId xmlns:a16="http://schemas.microsoft.com/office/drawing/2014/main" id="{26C80BC1-809A-4DEE-A370-35FED0C1D24A}"/>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27" name="Straight Connector 26">
            <a:extLst>
              <a:ext uri="{FF2B5EF4-FFF2-40B4-BE49-F238E27FC236}">
                <a16:creationId xmlns:a16="http://schemas.microsoft.com/office/drawing/2014/main" id="{E5411C01-981F-46BF-BF94-4E92914BBC47}"/>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414273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44" name="Picture 3">
            <a:extLst>
              <a:ext uri="{FF2B5EF4-FFF2-40B4-BE49-F238E27FC236}">
                <a16:creationId xmlns:a16="http://schemas.microsoft.com/office/drawing/2014/main" id="{ACA2497D-BD94-4531-84F4-E8CD7C794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250" y="1628800"/>
            <a:ext cx="4800600" cy="2400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5" name="Arrow: Right 44">
            <a:extLst>
              <a:ext uri="{FF2B5EF4-FFF2-40B4-BE49-F238E27FC236}">
                <a16:creationId xmlns:a16="http://schemas.microsoft.com/office/drawing/2014/main" id="{45C46026-B4B9-42AD-ABD4-8277B3143A04}"/>
              </a:ext>
            </a:extLst>
          </p:cNvPr>
          <p:cNvSpPr/>
          <p:nvPr/>
        </p:nvSpPr>
        <p:spPr>
          <a:xfrm>
            <a:off x="1712578" y="2169452"/>
            <a:ext cx="1871672" cy="370693"/>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6" name="Rectangle 45">
            <a:extLst>
              <a:ext uri="{FF2B5EF4-FFF2-40B4-BE49-F238E27FC236}">
                <a16:creationId xmlns:a16="http://schemas.microsoft.com/office/drawing/2014/main" id="{41C01C4E-1033-46AF-8A97-82AE6DD8150B}"/>
              </a:ext>
            </a:extLst>
          </p:cNvPr>
          <p:cNvSpPr/>
          <p:nvPr/>
        </p:nvSpPr>
        <p:spPr>
          <a:xfrm>
            <a:off x="396800" y="2241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7601654D-60A5-4B56-A0C7-107C1C431707}"/>
              </a:ext>
            </a:extLst>
          </p:cNvPr>
          <p:cNvSpPr/>
          <p:nvPr/>
        </p:nvSpPr>
        <p:spPr>
          <a:xfrm>
            <a:off x="43588" y="2031857"/>
            <a:ext cx="2944235" cy="2909311"/>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2C6E2ECD-F405-4B13-AD5C-3A77479FE1B9}"/>
              </a:ext>
            </a:extLst>
          </p:cNvPr>
          <p:cNvSpPr txBox="1"/>
          <p:nvPr/>
        </p:nvSpPr>
        <p:spPr>
          <a:xfrm>
            <a:off x="245766" y="2405787"/>
            <a:ext cx="2598042" cy="2031325"/>
          </a:xfrm>
          <a:prstGeom prst="rect">
            <a:avLst/>
          </a:prstGeom>
          <a:noFill/>
        </p:spPr>
        <p:txBody>
          <a:bodyPr wrap="square" rtlCol="0">
            <a:spAutoFit/>
          </a:bodyPr>
          <a:lstStyle/>
          <a:p>
            <a:r>
              <a:rPr lang="en-US" sz="1400" b="1" dirty="0">
                <a:solidFill>
                  <a:schemeClr val="bg1"/>
                </a:solidFill>
              </a:rPr>
              <a:t>During investigation, poor </a:t>
            </a:r>
            <a:r>
              <a:rPr lang="en-US" sz="1400" b="1" dirty="0">
                <a:solidFill>
                  <a:schemeClr val="bg1"/>
                </a:solidFill>
                <a:latin typeface="Symbol" panose="05050102010706020507" pitchFamily="18" charset="2"/>
              </a:rPr>
              <a:t>D</a:t>
            </a:r>
            <a:r>
              <a:rPr lang="en-US" sz="1400" b="1" dirty="0">
                <a:solidFill>
                  <a:schemeClr val="bg1"/>
                </a:solidFill>
              </a:rPr>
              <a:t>T’s within the system were identified as part of the capacity problem. The district cooling system has a design </a:t>
            </a:r>
            <a:r>
              <a:rPr lang="en-US" sz="1400" b="1" dirty="0">
                <a:solidFill>
                  <a:schemeClr val="bg1"/>
                </a:solidFill>
                <a:latin typeface="Symbol" panose="05050102010706020507" pitchFamily="18" charset="2"/>
              </a:rPr>
              <a:t>D</a:t>
            </a:r>
            <a:r>
              <a:rPr lang="en-US" sz="1400" b="1" dirty="0">
                <a:solidFill>
                  <a:schemeClr val="bg1"/>
                </a:solidFill>
              </a:rPr>
              <a:t>T of 6°C, but many buildings were found to be running with an actual </a:t>
            </a:r>
            <a:r>
              <a:rPr lang="en-US" sz="1400" b="1" dirty="0">
                <a:solidFill>
                  <a:schemeClr val="bg1"/>
                </a:solidFill>
                <a:latin typeface="Symbol" panose="05050102010706020507" pitchFamily="18" charset="2"/>
              </a:rPr>
              <a:t>D</a:t>
            </a:r>
            <a:r>
              <a:rPr lang="en-US" sz="1400" b="1" dirty="0">
                <a:solidFill>
                  <a:schemeClr val="bg1"/>
                </a:solidFill>
              </a:rPr>
              <a:t>T of between 1°C and 3°C.</a:t>
            </a:r>
          </a:p>
        </p:txBody>
      </p:sp>
      <p:sp>
        <p:nvSpPr>
          <p:cNvPr id="22" name="Rectangle: Rounded Corners 21">
            <a:extLst>
              <a:ext uri="{FF2B5EF4-FFF2-40B4-BE49-F238E27FC236}">
                <a16:creationId xmlns:a16="http://schemas.microsoft.com/office/drawing/2014/main" id="{FBB0CB0B-62A6-4C68-A4CF-7CC8ABBEC72B}"/>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73C3F400-8D68-4AA1-B687-7B488366781E}"/>
              </a:ext>
            </a:extLst>
          </p:cNvPr>
          <p:cNvGrpSpPr/>
          <p:nvPr/>
        </p:nvGrpSpPr>
        <p:grpSpPr>
          <a:xfrm>
            <a:off x="3104081" y="319878"/>
            <a:ext cx="4324176" cy="511518"/>
            <a:chOff x="2435351" y="3212976"/>
            <a:chExt cx="4324176" cy="511518"/>
          </a:xfrm>
        </p:grpSpPr>
        <p:sp>
          <p:nvSpPr>
            <p:cNvPr id="24" name="Rectangle: Rounded Corners 23">
              <a:extLst>
                <a:ext uri="{FF2B5EF4-FFF2-40B4-BE49-F238E27FC236}">
                  <a16:creationId xmlns:a16="http://schemas.microsoft.com/office/drawing/2014/main" id="{60715D1A-725B-4F4D-8E47-2FA4B34EA62C}"/>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25" name="Title 1">
              <a:extLst>
                <a:ext uri="{FF2B5EF4-FFF2-40B4-BE49-F238E27FC236}">
                  <a16:creationId xmlns:a16="http://schemas.microsoft.com/office/drawing/2014/main" id="{9A843C4C-E630-4D07-BFBF-591AAFC4D036}"/>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26" name="Title 1">
            <a:extLst>
              <a:ext uri="{FF2B5EF4-FFF2-40B4-BE49-F238E27FC236}">
                <a16:creationId xmlns:a16="http://schemas.microsoft.com/office/drawing/2014/main" id="{EE3FD184-272B-48E2-A163-D432529BB379}"/>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27" name="Straight Connector 26">
            <a:extLst>
              <a:ext uri="{FF2B5EF4-FFF2-40B4-BE49-F238E27FC236}">
                <a16:creationId xmlns:a16="http://schemas.microsoft.com/office/drawing/2014/main" id="{4D8A017D-ECE2-435A-81B7-6A3AF31EA779}"/>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98486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B7E44-4432-4E55-BEA7-B61CB4A4F287}"/>
              </a:ext>
            </a:extLst>
          </p:cNvPr>
          <p:cNvPicPr>
            <a:picLocks noChangeAspect="1"/>
          </p:cNvPicPr>
          <p:nvPr/>
        </p:nvPicPr>
        <p:blipFill>
          <a:blip r:embed="rId3"/>
          <a:stretch>
            <a:fillRect/>
          </a:stretch>
        </p:blipFill>
        <p:spPr>
          <a:xfrm>
            <a:off x="323528" y="1556792"/>
            <a:ext cx="8100166" cy="3816424"/>
          </a:xfrm>
          <a:prstGeom prst="rect">
            <a:avLst/>
          </a:prstGeom>
        </p:spPr>
      </p:pic>
      <p:sp>
        <p:nvSpPr>
          <p:cNvPr id="11" name="Rectangle: Rounded Corners 10">
            <a:extLst>
              <a:ext uri="{FF2B5EF4-FFF2-40B4-BE49-F238E27FC236}">
                <a16:creationId xmlns:a16="http://schemas.microsoft.com/office/drawing/2014/main" id="{C3155828-4D6D-49AC-8C9E-76C5F851F49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4151BE60-CB0F-40ED-808F-B453FA702E75}"/>
              </a:ext>
            </a:extLst>
          </p:cNvPr>
          <p:cNvGrpSpPr/>
          <p:nvPr/>
        </p:nvGrpSpPr>
        <p:grpSpPr>
          <a:xfrm>
            <a:off x="3104081" y="319878"/>
            <a:ext cx="4324176" cy="511518"/>
            <a:chOff x="2435351" y="3212976"/>
            <a:chExt cx="4324176" cy="511518"/>
          </a:xfrm>
        </p:grpSpPr>
        <p:sp>
          <p:nvSpPr>
            <p:cNvPr id="31" name="Rectangle: Rounded Corners 30">
              <a:extLst>
                <a:ext uri="{FF2B5EF4-FFF2-40B4-BE49-F238E27FC236}">
                  <a16:creationId xmlns:a16="http://schemas.microsoft.com/office/drawing/2014/main" id="{15EC093C-6432-42EA-9D99-BF759AEF5894}"/>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2" name="Title 1">
              <a:extLst>
                <a:ext uri="{FF2B5EF4-FFF2-40B4-BE49-F238E27FC236}">
                  <a16:creationId xmlns:a16="http://schemas.microsoft.com/office/drawing/2014/main" id="{6164C9C1-4F56-42E5-B2BF-A40A1DAB410A}"/>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bg1"/>
                  </a:solidFill>
                  <a:effectLst>
                    <a:outerShdw blurRad="50800" dist="38100" dir="2700000" algn="tl" rotWithShape="0">
                      <a:prstClr val="black">
                        <a:alpha val="40000"/>
                      </a:prstClr>
                    </a:outerShdw>
                  </a:effectLst>
                </a:rPr>
                <a:t>Introduction</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8" name="Title 1">
            <a:extLst>
              <a:ext uri="{FF2B5EF4-FFF2-40B4-BE49-F238E27FC236}">
                <a16:creationId xmlns:a16="http://schemas.microsoft.com/office/drawing/2014/main" id="{4DD362CC-3F48-4879-BA5C-735630BC0A9E}"/>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2351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46" name="Rectangle 45">
            <a:extLst>
              <a:ext uri="{FF2B5EF4-FFF2-40B4-BE49-F238E27FC236}">
                <a16:creationId xmlns:a16="http://schemas.microsoft.com/office/drawing/2014/main" id="{41C01C4E-1033-46AF-8A97-82AE6DD8150B}"/>
              </a:ext>
            </a:extLst>
          </p:cNvPr>
          <p:cNvSpPr/>
          <p:nvPr/>
        </p:nvSpPr>
        <p:spPr>
          <a:xfrm>
            <a:off x="396800" y="2241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Arrow: Right 23">
            <a:extLst>
              <a:ext uri="{FF2B5EF4-FFF2-40B4-BE49-F238E27FC236}">
                <a16:creationId xmlns:a16="http://schemas.microsoft.com/office/drawing/2014/main" id="{9B561F0A-1237-4439-9DD2-CC0C6A0E817F}"/>
              </a:ext>
            </a:extLst>
          </p:cNvPr>
          <p:cNvSpPr/>
          <p:nvPr/>
        </p:nvSpPr>
        <p:spPr>
          <a:xfrm>
            <a:off x="1712578" y="1799928"/>
            <a:ext cx="4011550" cy="370693"/>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Rectangle: Rounded Corners 46">
            <a:extLst>
              <a:ext uri="{FF2B5EF4-FFF2-40B4-BE49-F238E27FC236}">
                <a16:creationId xmlns:a16="http://schemas.microsoft.com/office/drawing/2014/main" id="{7601654D-60A5-4B56-A0C7-107C1C431707}"/>
              </a:ext>
            </a:extLst>
          </p:cNvPr>
          <p:cNvSpPr/>
          <p:nvPr/>
        </p:nvSpPr>
        <p:spPr>
          <a:xfrm>
            <a:off x="43588" y="1742357"/>
            <a:ext cx="2944235" cy="3198812"/>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2C6E2ECD-F405-4B13-AD5C-3A77479FE1B9}"/>
              </a:ext>
            </a:extLst>
          </p:cNvPr>
          <p:cNvSpPr txBox="1"/>
          <p:nvPr/>
        </p:nvSpPr>
        <p:spPr>
          <a:xfrm>
            <a:off x="173758" y="1975480"/>
            <a:ext cx="2598042" cy="2677656"/>
          </a:xfrm>
          <a:prstGeom prst="rect">
            <a:avLst/>
          </a:prstGeom>
          <a:noFill/>
        </p:spPr>
        <p:txBody>
          <a:bodyPr wrap="square" rtlCol="0">
            <a:spAutoFit/>
          </a:bodyPr>
          <a:lstStyle/>
          <a:p>
            <a:r>
              <a:rPr lang="en-US" sz="1400" b="1" dirty="0">
                <a:solidFill>
                  <a:schemeClr val="bg1"/>
                </a:solidFill>
              </a:rPr>
              <a:t>A laboratory building was selected as the test site for the Frese DELTA T Control System and within this building, the freezer room which houses multiple -80°C freezers. </a:t>
            </a:r>
            <a:br>
              <a:rPr lang="en-US" sz="1400" b="1" dirty="0">
                <a:solidFill>
                  <a:schemeClr val="bg1"/>
                </a:solidFill>
              </a:rPr>
            </a:br>
            <a:r>
              <a:rPr lang="en-US" sz="1400" b="1" dirty="0">
                <a:solidFill>
                  <a:schemeClr val="bg1"/>
                </a:solidFill>
              </a:rPr>
              <a:t>The freezers expel large amounts of heat in to the room and the room temperature is controlled by two fan coil units.</a:t>
            </a:r>
          </a:p>
        </p:txBody>
      </p:sp>
      <p:pic>
        <p:nvPicPr>
          <p:cNvPr id="25" name="Pladsholder til indhold 3">
            <a:extLst>
              <a:ext uri="{FF2B5EF4-FFF2-40B4-BE49-F238E27FC236}">
                <a16:creationId xmlns:a16="http://schemas.microsoft.com/office/drawing/2014/main" id="{43788227-A8FF-48D8-A01B-5B428C986FA6}"/>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724128" y="1151296"/>
            <a:ext cx="3029989" cy="2273531"/>
          </a:xfrm>
          <a:prstGeom prst="rect">
            <a:avLst/>
          </a:prstGeom>
        </p:spPr>
      </p:pic>
      <p:pic>
        <p:nvPicPr>
          <p:cNvPr id="26" name="Billede 5">
            <a:extLst>
              <a:ext uri="{FF2B5EF4-FFF2-40B4-BE49-F238E27FC236}">
                <a16:creationId xmlns:a16="http://schemas.microsoft.com/office/drawing/2014/main" id="{EE4239AF-9DD1-4A87-B0A8-48626288C419}"/>
              </a:ext>
            </a:extLst>
          </p:cNvPr>
          <p:cNvPicPr>
            <a:picLocks noChangeAspect="1"/>
          </p:cNvPicPr>
          <p:nvPr/>
        </p:nvPicPr>
        <p:blipFill>
          <a:blip r:embed="rId4"/>
          <a:stretch>
            <a:fillRect/>
          </a:stretch>
        </p:blipFill>
        <p:spPr>
          <a:xfrm>
            <a:off x="3387270" y="2769075"/>
            <a:ext cx="3725141" cy="1953509"/>
          </a:xfrm>
          <a:prstGeom prst="rect">
            <a:avLst/>
          </a:prstGeom>
        </p:spPr>
      </p:pic>
      <p:sp>
        <p:nvSpPr>
          <p:cNvPr id="2" name="Rectangle 1">
            <a:extLst>
              <a:ext uri="{FF2B5EF4-FFF2-40B4-BE49-F238E27FC236}">
                <a16:creationId xmlns:a16="http://schemas.microsoft.com/office/drawing/2014/main" id="{713E580B-9E21-488E-8A25-14C7B49599A7}"/>
              </a:ext>
            </a:extLst>
          </p:cNvPr>
          <p:cNvSpPr/>
          <p:nvPr/>
        </p:nvSpPr>
        <p:spPr>
          <a:xfrm>
            <a:off x="173758" y="5183744"/>
            <a:ext cx="8790729" cy="1200329"/>
          </a:xfrm>
          <a:prstGeom prst="rect">
            <a:avLst/>
          </a:prstGeom>
        </p:spPr>
        <p:txBody>
          <a:bodyPr wrap="square">
            <a:spAutoFit/>
          </a:bodyPr>
          <a:lstStyle/>
          <a:p>
            <a:r>
              <a:rPr lang="en-US" dirty="0">
                <a:solidFill>
                  <a:srgbClr val="000000"/>
                </a:solidFill>
                <a:latin typeface="+mj-lt"/>
                <a:ea typeface="+mj-ea"/>
                <a:cs typeface="+mj-cs"/>
              </a:rPr>
              <a:t>Initially, the water flow to the fan coil units was controlled by a DN15 static 2-way control valve and 0-10V modulating actuator.</a:t>
            </a:r>
          </a:p>
          <a:p>
            <a:endParaRPr lang="en-US" dirty="0">
              <a:solidFill>
                <a:srgbClr val="000000"/>
              </a:solidFill>
              <a:latin typeface="+mj-lt"/>
              <a:ea typeface="+mj-ea"/>
              <a:cs typeface="+mj-cs"/>
            </a:endParaRPr>
          </a:p>
          <a:p>
            <a:r>
              <a:rPr lang="en-US" dirty="0">
                <a:solidFill>
                  <a:srgbClr val="000000"/>
                </a:solidFill>
                <a:latin typeface="+mj-lt"/>
                <a:ea typeface="+mj-ea"/>
                <a:cs typeface="+mj-cs"/>
              </a:rPr>
              <a:t>The room temperature is stable at 21°C</a:t>
            </a:r>
          </a:p>
        </p:txBody>
      </p:sp>
      <p:sp>
        <p:nvSpPr>
          <p:cNvPr id="27" name="Rectangle: Rounded Corners 26">
            <a:extLst>
              <a:ext uri="{FF2B5EF4-FFF2-40B4-BE49-F238E27FC236}">
                <a16:creationId xmlns:a16="http://schemas.microsoft.com/office/drawing/2014/main" id="{AE9AB612-C465-4B27-9807-81D759E7FDF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F8CC6F67-EB9F-4C3A-9103-EBFDD7BED9A0}"/>
              </a:ext>
            </a:extLst>
          </p:cNvPr>
          <p:cNvGrpSpPr/>
          <p:nvPr/>
        </p:nvGrpSpPr>
        <p:grpSpPr>
          <a:xfrm>
            <a:off x="3104081" y="319878"/>
            <a:ext cx="4324176" cy="511518"/>
            <a:chOff x="2435351" y="3212976"/>
            <a:chExt cx="4324176" cy="511518"/>
          </a:xfrm>
        </p:grpSpPr>
        <p:sp>
          <p:nvSpPr>
            <p:cNvPr id="29" name="Rectangle: Rounded Corners 28">
              <a:extLst>
                <a:ext uri="{FF2B5EF4-FFF2-40B4-BE49-F238E27FC236}">
                  <a16:creationId xmlns:a16="http://schemas.microsoft.com/office/drawing/2014/main" id="{E41B56AD-6F52-44E6-9AD2-CA3F16C776BF}"/>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0" name="Title 1">
              <a:extLst>
                <a:ext uri="{FF2B5EF4-FFF2-40B4-BE49-F238E27FC236}">
                  <a16:creationId xmlns:a16="http://schemas.microsoft.com/office/drawing/2014/main" id="{0BD4B610-83BB-4D6A-BB21-E585E3FC0E32}"/>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1" name="Title 1">
            <a:extLst>
              <a:ext uri="{FF2B5EF4-FFF2-40B4-BE49-F238E27FC236}">
                <a16:creationId xmlns:a16="http://schemas.microsoft.com/office/drawing/2014/main" id="{5B6287FE-934B-4653-847A-E38AEFBFC429}"/>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2" name="Straight Connector 31">
            <a:extLst>
              <a:ext uri="{FF2B5EF4-FFF2-40B4-BE49-F238E27FC236}">
                <a16:creationId xmlns:a16="http://schemas.microsoft.com/office/drawing/2014/main" id="{00F7939C-7274-49F7-A9C2-C578A7A2D06F}"/>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372226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46" name="Rectangle 45">
            <a:extLst>
              <a:ext uri="{FF2B5EF4-FFF2-40B4-BE49-F238E27FC236}">
                <a16:creationId xmlns:a16="http://schemas.microsoft.com/office/drawing/2014/main" id="{41C01C4E-1033-46AF-8A97-82AE6DD8150B}"/>
              </a:ext>
            </a:extLst>
          </p:cNvPr>
          <p:cNvSpPr/>
          <p:nvPr/>
        </p:nvSpPr>
        <p:spPr>
          <a:xfrm>
            <a:off x="396800" y="2241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Arrow: Right 23">
            <a:extLst>
              <a:ext uri="{FF2B5EF4-FFF2-40B4-BE49-F238E27FC236}">
                <a16:creationId xmlns:a16="http://schemas.microsoft.com/office/drawing/2014/main" id="{9B561F0A-1237-4439-9DD2-CC0C6A0E817F}"/>
              </a:ext>
            </a:extLst>
          </p:cNvPr>
          <p:cNvSpPr/>
          <p:nvPr/>
        </p:nvSpPr>
        <p:spPr>
          <a:xfrm>
            <a:off x="1712578" y="1799928"/>
            <a:ext cx="2589716" cy="370693"/>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Rectangle: Rounded Corners 46">
            <a:extLst>
              <a:ext uri="{FF2B5EF4-FFF2-40B4-BE49-F238E27FC236}">
                <a16:creationId xmlns:a16="http://schemas.microsoft.com/office/drawing/2014/main" id="{7601654D-60A5-4B56-A0C7-107C1C431707}"/>
              </a:ext>
            </a:extLst>
          </p:cNvPr>
          <p:cNvSpPr/>
          <p:nvPr/>
        </p:nvSpPr>
        <p:spPr>
          <a:xfrm>
            <a:off x="43588" y="1742358"/>
            <a:ext cx="2944235" cy="1659928"/>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2C6E2ECD-F405-4B13-AD5C-3A77479FE1B9}"/>
              </a:ext>
            </a:extLst>
          </p:cNvPr>
          <p:cNvSpPr txBox="1"/>
          <p:nvPr/>
        </p:nvSpPr>
        <p:spPr>
          <a:xfrm>
            <a:off x="173758" y="1832625"/>
            <a:ext cx="2169575" cy="1569660"/>
          </a:xfrm>
          <a:prstGeom prst="rect">
            <a:avLst/>
          </a:prstGeom>
          <a:noFill/>
        </p:spPr>
        <p:txBody>
          <a:bodyPr wrap="square" rtlCol="0">
            <a:spAutoFit/>
          </a:bodyPr>
          <a:lstStyle/>
          <a:p>
            <a:r>
              <a:rPr lang="en-US" sz="1600" b="1" dirty="0">
                <a:solidFill>
                  <a:schemeClr val="bg1"/>
                </a:solidFill>
              </a:rPr>
              <a:t>Part 1:  </a:t>
            </a:r>
            <a:br>
              <a:rPr lang="en-US" sz="1600" b="1" dirty="0">
                <a:solidFill>
                  <a:schemeClr val="bg1"/>
                </a:solidFill>
              </a:rPr>
            </a:br>
            <a:r>
              <a:rPr lang="en-US" sz="1600" b="1" dirty="0">
                <a:solidFill>
                  <a:schemeClr val="bg1"/>
                </a:solidFill>
              </a:rPr>
              <a:t>Static 2-way control valve and 0-10V modulating </a:t>
            </a:r>
            <a:r>
              <a:rPr lang="en-US" sz="1600" b="1" dirty="0" err="1">
                <a:solidFill>
                  <a:schemeClr val="bg1"/>
                </a:solidFill>
              </a:rPr>
              <a:t>actu-ator</a:t>
            </a:r>
            <a:r>
              <a:rPr lang="en-US" sz="1600" b="1" dirty="0">
                <a:solidFill>
                  <a:schemeClr val="bg1"/>
                </a:solidFill>
              </a:rPr>
              <a:t>, without Frese Delta T Control</a:t>
            </a:r>
          </a:p>
        </p:txBody>
      </p:sp>
      <p:sp>
        <p:nvSpPr>
          <p:cNvPr id="27" name="Rectangle 26">
            <a:extLst>
              <a:ext uri="{FF2B5EF4-FFF2-40B4-BE49-F238E27FC236}">
                <a16:creationId xmlns:a16="http://schemas.microsoft.com/office/drawing/2014/main" id="{2A9D07CB-B6D4-4DEA-893C-73ECEA9D4991}"/>
              </a:ext>
            </a:extLst>
          </p:cNvPr>
          <p:cNvSpPr/>
          <p:nvPr/>
        </p:nvSpPr>
        <p:spPr>
          <a:xfrm>
            <a:off x="396800" y="4068601"/>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Arrow: Right 27">
            <a:extLst>
              <a:ext uri="{FF2B5EF4-FFF2-40B4-BE49-F238E27FC236}">
                <a16:creationId xmlns:a16="http://schemas.microsoft.com/office/drawing/2014/main" id="{BB51BCD4-D5DA-4128-8E40-71526FB84C8D}"/>
              </a:ext>
            </a:extLst>
          </p:cNvPr>
          <p:cNvSpPr/>
          <p:nvPr/>
        </p:nvSpPr>
        <p:spPr>
          <a:xfrm>
            <a:off x="1712578" y="3626843"/>
            <a:ext cx="2589716" cy="370693"/>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Rectangle: Rounded Corners 28">
            <a:extLst>
              <a:ext uri="{FF2B5EF4-FFF2-40B4-BE49-F238E27FC236}">
                <a16:creationId xmlns:a16="http://schemas.microsoft.com/office/drawing/2014/main" id="{8F959D6C-FCE9-45B9-A82C-42325AD879EF}"/>
              </a:ext>
            </a:extLst>
          </p:cNvPr>
          <p:cNvSpPr/>
          <p:nvPr/>
        </p:nvSpPr>
        <p:spPr>
          <a:xfrm>
            <a:off x="43589" y="3569272"/>
            <a:ext cx="2944234" cy="1361218"/>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9E2C10D1-EDB6-4BDD-88D1-BDD6C2A037B4}"/>
              </a:ext>
            </a:extLst>
          </p:cNvPr>
          <p:cNvSpPr txBox="1"/>
          <p:nvPr/>
        </p:nvSpPr>
        <p:spPr>
          <a:xfrm>
            <a:off x="173758" y="3601687"/>
            <a:ext cx="2169575" cy="1323439"/>
          </a:xfrm>
          <a:prstGeom prst="rect">
            <a:avLst/>
          </a:prstGeom>
          <a:noFill/>
        </p:spPr>
        <p:txBody>
          <a:bodyPr wrap="square" rtlCol="0">
            <a:spAutoFit/>
          </a:bodyPr>
          <a:lstStyle/>
          <a:p>
            <a:r>
              <a:rPr lang="en-US" sz="1600" b="1" dirty="0">
                <a:solidFill>
                  <a:schemeClr val="bg1"/>
                </a:solidFill>
              </a:rPr>
              <a:t>Part 2:  Static 2-way control valve and </a:t>
            </a:r>
            <a:br>
              <a:rPr lang="en-US" sz="1600" b="1" dirty="0">
                <a:solidFill>
                  <a:schemeClr val="bg1"/>
                </a:solidFill>
              </a:rPr>
            </a:br>
            <a:r>
              <a:rPr lang="en-US" sz="1600" b="1" dirty="0">
                <a:solidFill>
                  <a:schemeClr val="bg1"/>
                </a:solidFill>
              </a:rPr>
              <a:t>0-10V modulating actuator, with Frese Delta T Control</a:t>
            </a:r>
          </a:p>
        </p:txBody>
      </p:sp>
      <p:pic>
        <p:nvPicPr>
          <p:cNvPr id="3" name="Picture 2">
            <a:extLst>
              <a:ext uri="{FF2B5EF4-FFF2-40B4-BE49-F238E27FC236}">
                <a16:creationId xmlns:a16="http://schemas.microsoft.com/office/drawing/2014/main" id="{EC3F31AB-F6AE-44F3-98F2-3F3343978418}"/>
              </a:ext>
            </a:extLst>
          </p:cNvPr>
          <p:cNvPicPr>
            <a:picLocks noChangeAspect="1"/>
          </p:cNvPicPr>
          <p:nvPr/>
        </p:nvPicPr>
        <p:blipFill>
          <a:blip r:embed="rId3"/>
          <a:stretch>
            <a:fillRect/>
          </a:stretch>
        </p:blipFill>
        <p:spPr>
          <a:xfrm>
            <a:off x="4389880" y="1165434"/>
            <a:ext cx="3101493" cy="1621527"/>
          </a:xfrm>
          <a:prstGeom prst="rect">
            <a:avLst/>
          </a:prstGeom>
        </p:spPr>
      </p:pic>
      <p:pic>
        <p:nvPicPr>
          <p:cNvPr id="4" name="Picture 3">
            <a:extLst>
              <a:ext uri="{FF2B5EF4-FFF2-40B4-BE49-F238E27FC236}">
                <a16:creationId xmlns:a16="http://schemas.microsoft.com/office/drawing/2014/main" id="{BF8A8161-86EE-462A-A93B-2C899B14571B}"/>
              </a:ext>
            </a:extLst>
          </p:cNvPr>
          <p:cNvPicPr>
            <a:picLocks noChangeAspect="1"/>
          </p:cNvPicPr>
          <p:nvPr/>
        </p:nvPicPr>
        <p:blipFill>
          <a:blip r:embed="rId4"/>
          <a:stretch>
            <a:fillRect/>
          </a:stretch>
        </p:blipFill>
        <p:spPr>
          <a:xfrm>
            <a:off x="4392513" y="3045073"/>
            <a:ext cx="3419847" cy="1686419"/>
          </a:xfrm>
          <a:prstGeom prst="rect">
            <a:avLst/>
          </a:prstGeom>
        </p:spPr>
      </p:pic>
      <p:cxnSp>
        <p:nvCxnSpPr>
          <p:cNvPr id="32" name="Straight Connector 31">
            <a:extLst>
              <a:ext uri="{FF2B5EF4-FFF2-40B4-BE49-F238E27FC236}">
                <a16:creationId xmlns:a16="http://schemas.microsoft.com/office/drawing/2014/main" id="{136DB03A-564B-4D14-B6B9-33967BAF0E24}"/>
              </a:ext>
            </a:extLst>
          </p:cNvPr>
          <p:cNvCxnSpPr>
            <a:cxnSpLocks/>
          </p:cNvCxnSpPr>
          <p:nvPr/>
        </p:nvCxnSpPr>
        <p:spPr>
          <a:xfrm>
            <a:off x="3624011" y="2983841"/>
            <a:ext cx="4806552" cy="0"/>
          </a:xfrm>
          <a:prstGeom prst="line">
            <a:avLst/>
          </a:prstGeom>
          <a:noFill/>
          <a:ln w="57150"/>
        </p:spPr>
        <p:style>
          <a:lnRef idx="2">
            <a:schemeClr val="accent3"/>
          </a:lnRef>
          <a:fillRef idx="1">
            <a:schemeClr val="lt1"/>
          </a:fillRef>
          <a:effectRef idx="0">
            <a:schemeClr val="accent3"/>
          </a:effectRef>
          <a:fontRef idx="minor">
            <a:schemeClr val="dk1"/>
          </a:fontRef>
        </p:style>
      </p:cxnSp>
      <p:sp>
        <p:nvSpPr>
          <p:cNvPr id="31" name="Rectangle: Rounded Corners 30">
            <a:extLst>
              <a:ext uri="{FF2B5EF4-FFF2-40B4-BE49-F238E27FC236}">
                <a16:creationId xmlns:a16="http://schemas.microsoft.com/office/drawing/2014/main" id="{55314F06-01FE-4F51-AA0F-85ABC55FDBD7}"/>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2FD89DA7-D67C-4DE5-95CA-7E820DDF4EC3}"/>
              </a:ext>
            </a:extLst>
          </p:cNvPr>
          <p:cNvGrpSpPr/>
          <p:nvPr/>
        </p:nvGrpSpPr>
        <p:grpSpPr>
          <a:xfrm>
            <a:off x="3104081" y="319878"/>
            <a:ext cx="4324176" cy="511518"/>
            <a:chOff x="2435351" y="3212976"/>
            <a:chExt cx="4324176" cy="511518"/>
          </a:xfrm>
        </p:grpSpPr>
        <p:sp>
          <p:nvSpPr>
            <p:cNvPr id="34" name="Rectangle: Rounded Corners 33">
              <a:extLst>
                <a:ext uri="{FF2B5EF4-FFF2-40B4-BE49-F238E27FC236}">
                  <a16:creationId xmlns:a16="http://schemas.microsoft.com/office/drawing/2014/main" id="{868F5082-4BFB-4FA6-B3D9-468F01AB72D3}"/>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5" name="Title 1">
              <a:extLst>
                <a:ext uri="{FF2B5EF4-FFF2-40B4-BE49-F238E27FC236}">
                  <a16:creationId xmlns:a16="http://schemas.microsoft.com/office/drawing/2014/main" id="{A1316140-7D90-4DC9-933B-6F001EAD8D06}"/>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6" name="Title 1">
            <a:extLst>
              <a:ext uri="{FF2B5EF4-FFF2-40B4-BE49-F238E27FC236}">
                <a16:creationId xmlns:a16="http://schemas.microsoft.com/office/drawing/2014/main" id="{5817D237-70A5-4AB2-A8D0-4C1D9459A8D0}"/>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7" name="Straight Connector 36">
            <a:extLst>
              <a:ext uri="{FF2B5EF4-FFF2-40B4-BE49-F238E27FC236}">
                <a16:creationId xmlns:a16="http://schemas.microsoft.com/office/drawing/2014/main" id="{EE132D6F-DD7F-431F-9F11-1E26399A8541}"/>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302280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46" name="Rectangle 45">
            <a:extLst>
              <a:ext uri="{FF2B5EF4-FFF2-40B4-BE49-F238E27FC236}">
                <a16:creationId xmlns:a16="http://schemas.microsoft.com/office/drawing/2014/main" id="{41C01C4E-1033-46AF-8A97-82AE6DD8150B}"/>
              </a:ext>
            </a:extLst>
          </p:cNvPr>
          <p:cNvSpPr/>
          <p:nvPr/>
        </p:nvSpPr>
        <p:spPr>
          <a:xfrm>
            <a:off x="396800" y="2241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Arrow: Right 23">
            <a:extLst>
              <a:ext uri="{FF2B5EF4-FFF2-40B4-BE49-F238E27FC236}">
                <a16:creationId xmlns:a16="http://schemas.microsoft.com/office/drawing/2014/main" id="{9B561F0A-1237-4439-9DD2-CC0C6A0E817F}"/>
              </a:ext>
            </a:extLst>
          </p:cNvPr>
          <p:cNvSpPr/>
          <p:nvPr/>
        </p:nvSpPr>
        <p:spPr>
          <a:xfrm>
            <a:off x="1712578" y="1799928"/>
            <a:ext cx="2589716" cy="370693"/>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Rectangle: Rounded Corners 46">
            <a:extLst>
              <a:ext uri="{FF2B5EF4-FFF2-40B4-BE49-F238E27FC236}">
                <a16:creationId xmlns:a16="http://schemas.microsoft.com/office/drawing/2014/main" id="{7601654D-60A5-4B56-A0C7-107C1C431707}"/>
              </a:ext>
            </a:extLst>
          </p:cNvPr>
          <p:cNvSpPr/>
          <p:nvPr/>
        </p:nvSpPr>
        <p:spPr>
          <a:xfrm>
            <a:off x="43589" y="1742358"/>
            <a:ext cx="2944235" cy="1659928"/>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2C6E2ECD-F405-4B13-AD5C-3A77479FE1B9}"/>
              </a:ext>
            </a:extLst>
          </p:cNvPr>
          <p:cNvSpPr txBox="1"/>
          <p:nvPr/>
        </p:nvSpPr>
        <p:spPr>
          <a:xfrm>
            <a:off x="173758" y="1832625"/>
            <a:ext cx="2169575" cy="1569660"/>
          </a:xfrm>
          <a:prstGeom prst="rect">
            <a:avLst/>
          </a:prstGeom>
          <a:noFill/>
        </p:spPr>
        <p:txBody>
          <a:bodyPr wrap="square" rtlCol="0">
            <a:spAutoFit/>
          </a:bodyPr>
          <a:lstStyle/>
          <a:p>
            <a:r>
              <a:rPr lang="en-US" sz="1600" b="1" dirty="0">
                <a:solidFill>
                  <a:schemeClr val="bg1"/>
                </a:solidFill>
              </a:rPr>
              <a:t>Part 1:  </a:t>
            </a:r>
            <a:br>
              <a:rPr lang="en-US" sz="1600" b="1" dirty="0">
                <a:solidFill>
                  <a:schemeClr val="bg1"/>
                </a:solidFill>
              </a:rPr>
            </a:br>
            <a:r>
              <a:rPr lang="en-US" sz="1600" b="1" dirty="0">
                <a:solidFill>
                  <a:schemeClr val="bg1"/>
                </a:solidFill>
              </a:rPr>
              <a:t>Static 2-way control valve and 0-10V modulating actuator, without Delta T Control</a:t>
            </a:r>
          </a:p>
        </p:txBody>
      </p:sp>
      <p:sp>
        <p:nvSpPr>
          <p:cNvPr id="2" name="Rectangle 1">
            <a:extLst>
              <a:ext uri="{FF2B5EF4-FFF2-40B4-BE49-F238E27FC236}">
                <a16:creationId xmlns:a16="http://schemas.microsoft.com/office/drawing/2014/main" id="{713E580B-9E21-488E-8A25-14C7B49599A7}"/>
              </a:ext>
            </a:extLst>
          </p:cNvPr>
          <p:cNvSpPr/>
          <p:nvPr/>
        </p:nvSpPr>
        <p:spPr>
          <a:xfrm>
            <a:off x="139201" y="5198422"/>
            <a:ext cx="8825287" cy="1200329"/>
          </a:xfrm>
          <a:prstGeom prst="rect">
            <a:avLst/>
          </a:prstGeom>
        </p:spPr>
        <p:txBody>
          <a:bodyPr wrap="square">
            <a:spAutoFit/>
          </a:bodyPr>
          <a:lstStyle/>
          <a:p>
            <a:r>
              <a:rPr lang="en-US" dirty="0">
                <a:solidFill>
                  <a:srgbClr val="000000"/>
                </a:solidFill>
              </a:rPr>
              <a:t>Initially, the water flow to the fan coil units was controlled by a DN15 static </a:t>
            </a:r>
            <a:br>
              <a:rPr lang="en-US" dirty="0">
                <a:solidFill>
                  <a:srgbClr val="000000"/>
                </a:solidFill>
              </a:rPr>
            </a:br>
            <a:r>
              <a:rPr lang="en-US" dirty="0">
                <a:solidFill>
                  <a:srgbClr val="000000"/>
                </a:solidFill>
              </a:rPr>
              <a:t>2-way control valve and 0-10V modulating actuator.</a:t>
            </a:r>
          </a:p>
          <a:p>
            <a:endParaRPr lang="en-US" dirty="0">
              <a:solidFill>
                <a:srgbClr val="000000"/>
              </a:solidFill>
            </a:endParaRPr>
          </a:p>
          <a:p>
            <a:r>
              <a:rPr lang="en-US" dirty="0">
                <a:solidFill>
                  <a:srgbClr val="000000"/>
                </a:solidFill>
              </a:rPr>
              <a:t>The room temperature is stable at 21°C</a:t>
            </a:r>
          </a:p>
        </p:txBody>
      </p:sp>
      <p:sp>
        <p:nvSpPr>
          <p:cNvPr id="30" name="TextBox 29">
            <a:extLst>
              <a:ext uri="{FF2B5EF4-FFF2-40B4-BE49-F238E27FC236}">
                <a16:creationId xmlns:a16="http://schemas.microsoft.com/office/drawing/2014/main" id="{9E2C10D1-EDB6-4BDD-88D1-BDD6C2A037B4}"/>
              </a:ext>
            </a:extLst>
          </p:cNvPr>
          <p:cNvSpPr txBox="1"/>
          <p:nvPr/>
        </p:nvSpPr>
        <p:spPr>
          <a:xfrm>
            <a:off x="173758" y="3659540"/>
            <a:ext cx="2169575" cy="1569660"/>
          </a:xfrm>
          <a:prstGeom prst="rect">
            <a:avLst/>
          </a:prstGeom>
          <a:noFill/>
        </p:spPr>
        <p:txBody>
          <a:bodyPr wrap="square" rtlCol="0">
            <a:spAutoFit/>
          </a:bodyPr>
          <a:lstStyle/>
          <a:p>
            <a:r>
              <a:rPr lang="en-US" sz="1600" b="1" dirty="0">
                <a:solidFill>
                  <a:schemeClr val="bg1"/>
                </a:solidFill>
              </a:rPr>
              <a:t>Part 2:  Static 2-way control valve and 0-10V modulating actuator, with Delta T Control</a:t>
            </a:r>
          </a:p>
          <a:p>
            <a:endParaRPr lang="en-US" sz="1600" b="1" dirty="0">
              <a:solidFill>
                <a:schemeClr val="bg1"/>
              </a:solidFill>
            </a:endParaRPr>
          </a:p>
        </p:txBody>
      </p:sp>
      <p:pic>
        <p:nvPicPr>
          <p:cNvPr id="3" name="Picture 2">
            <a:extLst>
              <a:ext uri="{FF2B5EF4-FFF2-40B4-BE49-F238E27FC236}">
                <a16:creationId xmlns:a16="http://schemas.microsoft.com/office/drawing/2014/main" id="{EC3F31AB-F6AE-44F3-98F2-3F3343978418}"/>
              </a:ext>
            </a:extLst>
          </p:cNvPr>
          <p:cNvPicPr>
            <a:picLocks noChangeAspect="1"/>
          </p:cNvPicPr>
          <p:nvPr/>
        </p:nvPicPr>
        <p:blipFill>
          <a:blip r:embed="rId3"/>
          <a:stretch>
            <a:fillRect/>
          </a:stretch>
        </p:blipFill>
        <p:spPr>
          <a:xfrm>
            <a:off x="4331475" y="1277928"/>
            <a:ext cx="4467250" cy="2335574"/>
          </a:xfrm>
          <a:prstGeom prst="rect">
            <a:avLst/>
          </a:prstGeom>
        </p:spPr>
      </p:pic>
      <p:sp>
        <p:nvSpPr>
          <p:cNvPr id="25" name="Rectangle: Rounded Corners 24">
            <a:extLst>
              <a:ext uri="{FF2B5EF4-FFF2-40B4-BE49-F238E27FC236}">
                <a16:creationId xmlns:a16="http://schemas.microsoft.com/office/drawing/2014/main" id="{F69E8784-7BD9-4AB9-80FC-F4AA2F3B458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2811D76D-C486-4563-B707-933C20B78C49}"/>
              </a:ext>
            </a:extLst>
          </p:cNvPr>
          <p:cNvGrpSpPr/>
          <p:nvPr/>
        </p:nvGrpSpPr>
        <p:grpSpPr>
          <a:xfrm>
            <a:off x="3104081" y="319878"/>
            <a:ext cx="4324176" cy="511518"/>
            <a:chOff x="2435351" y="3212976"/>
            <a:chExt cx="4324176" cy="511518"/>
          </a:xfrm>
        </p:grpSpPr>
        <p:sp>
          <p:nvSpPr>
            <p:cNvPr id="27" name="Rectangle: Rounded Corners 26">
              <a:extLst>
                <a:ext uri="{FF2B5EF4-FFF2-40B4-BE49-F238E27FC236}">
                  <a16:creationId xmlns:a16="http://schemas.microsoft.com/office/drawing/2014/main" id="{0126EB04-8290-4441-AAEC-BB2801460DB7}"/>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28" name="Title 1">
              <a:extLst>
                <a:ext uri="{FF2B5EF4-FFF2-40B4-BE49-F238E27FC236}">
                  <a16:creationId xmlns:a16="http://schemas.microsoft.com/office/drawing/2014/main" id="{12807636-6DB2-442D-B223-5AD74656E338}"/>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29" name="Title 1">
            <a:extLst>
              <a:ext uri="{FF2B5EF4-FFF2-40B4-BE49-F238E27FC236}">
                <a16:creationId xmlns:a16="http://schemas.microsoft.com/office/drawing/2014/main" id="{85605F28-6C84-41C3-BDAA-2635D454B37D}"/>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1" name="Straight Connector 30">
            <a:extLst>
              <a:ext uri="{FF2B5EF4-FFF2-40B4-BE49-F238E27FC236}">
                <a16:creationId xmlns:a16="http://schemas.microsoft.com/office/drawing/2014/main" id="{3AB7E381-8344-437B-8C2E-2611C495423C}"/>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417268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46" name="Rectangle 45">
            <a:extLst>
              <a:ext uri="{FF2B5EF4-FFF2-40B4-BE49-F238E27FC236}">
                <a16:creationId xmlns:a16="http://schemas.microsoft.com/office/drawing/2014/main" id="{41C01C4E-1033-46AF-8A97-82AE6DD8150B}"/>
              </a:ext>
            </a:extLst>
          </p:cNvPr>
          <p:cNvSpPr/>
          <p:nvPr/>
        </p:nvSpPr>
        <p:spPr>
          <a:xfrm>
            <a:off x="396800" y="2241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Arrow: Right 23">
            <a:extLst>
              <a:ext uri="{FF2B5EF4-FFF2-40B4-BE49-F238E27FC236}">
                <a16:creationId xmlns:a16="http://schemas.microsoft.com/office/drawing/2014/main" id="{9B561F0A-1237-4439-9DD2-CC0C6A0E817F}"/>
              </a:ext>
            </a:extLst>
          </p:cNvPr>
          <p:cNvSpPr/>
          <p:nvPr/>
        </p:nvSpPr>
        <p:spPr>
          <a:xfrm>
            <a:off x="2100377" y="1799928"/>
            <a:ext cx="1391503" cy="370693"/>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Rectangle: Rounded Corners 46">
            <a:extLst>
              <a:ext uri="{FF2B5EF4-FFF2-40B4-BE49-F238E27FC236}">
                <a16:creationId xmlns:a16="http://schemas.microsoft.com/office/drawing/2014/main" id="{7601654D-60A5-4B56-A0C7-107C1C431707}"/>
              </a:ext>
            </a:extLst>
          </p:cNvPr>
          <p:cNvSpPr/>
          <p:nvPr/>
        </p:nvSpPr>
        <p:spPr>
          <a:xfrm>
            <a:off x="43588" y="1742358"/>
            <a:ext cx="2944235" cy="1659928"/>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2C6E2ECD-F405-4B13-AD5C-3A77479FE1B9}"/>
              </a:ext>
            </a:extLst>
          </p:cNvPr>
          <p:cNvSpPr txBox="1"/>
          <p:nvPr/>
        </p:nvSpPr>
        <p:spPr>
          <a:xfrm>
            <a:off x="173758" y="1832625"/>
            <a:ext cx="2169575" cy="1323439"/>
          </a:xfrm>
          <a:prstGeom prst="rect">
            <a:avLst/>
          </a:prstGeom>
          <a:noFill/>
        </p:spPr>
        <p:txBody>
          <a:bodyPr wrap="square" rtlCol="0">
            <a:spAutoFit/>
          </a:bodyPr>
          <a:lstStyle/>
          <a:p>
            <a:r>
              <a:rPr lang="en-US" sz="1600" b="1" dirty="0">
                <a:solidFill>
                  <a:schemeClr val="bg1"/>
                </a:solidFill>
              </a:rPr>
              <a:t>Part 1:  </a:t>
            </a:r>
            <a:br>
              <a:rPr lang="en-US" sz="1600" b="1" dirty="0">
                <a:solidFill>
                  <a:schemeClr val="bg1"/>
                </a:solidFill>
              </a:rPr>
            </a:br>
            <a:r>
              <a:rPr lang="en-US" sz="1600" b="1" dirty="0">
                <a:solidFill>
                  <a:schemeClr val="bg1"/>
                </a:solidFill>
              </a:rPr>
              <a:t>Static 2-way control valve and 0-10V modulating actuator, without Delta T Control</a:t>
            </a:r>
          </a:p>
        </p:txBody>
      </p:sp>
      <p:sp>
        <p:nvSpPr>
          <p:cNvPr id="2" name="Rectangle 1">
            <a:extLst>
              <a:ext uri="{FF2B5EF4-FFF2-40B4-BE49-F238E27FC236}">
                <a16:creationId xmlns:a16="http://schemas.microsoft.com/office/drawing/2014/main" id="{713E580B-9E21-488E-8A25-14C7B49599A7}"/>
              </a:ext>
            </a:extLst>
          </p:cNvPr>
          <p:cNvSpPr/>
          <p:nvPr/>
        </p:nvSpPr>
        <p:spPr>
          <a:xfrm>
            <a:off x="173758" y="5130916"/>
            <a:ext cx="8790730" cy="1200329"/>
          </a:xfrm>
          <a:prstGeom prst="rect">
            <a:avLst/>
          </a:prstGeom>
        </p:spPr>
        <p:txBody>
          <a:bodyPr wrap="square">
            <a:spAutoFit/>
          </a:bodyPr>
          <a:lstStyle/>
          <a:p>
            <a:r>
              <a:rPr lang="en-US" dirty="0">
                <a:solidFill>
                  <a:srgbClr val="000000"/>
                </a:solidFill>
                <a:latin typeface="+mj-lt"/>
                <a:ea typeface="+mj-ea"/>
                <a:cs typeface="+mj-cs"/>
              </a:rPr>
              <a:t>The Delta T Control System was used to measure and monitor, for a period of one week, the current Delta T being achieved with the original installation setup.</a:t>
            </a:r>
            <a:br>
              <a:rPr lang="en-US" dirty="0">
                <a:solidFill>
                  <a:srgbClr val="000000"/>
                </a:solidFill>
                <a:latin typeface="+mj-lt"/>
                <a:ea typeface="+mj-ea"/>
                <a:cs typeface="+mj-cs"/>
              </a:rPr>
            </a:br>
            <a:r>
              <a:rPr lang="en-US" dirty="0">
                <a:solidFill>
                  <a:srgbClr val="000000"/>
                </a:solidFill>
                <a:latin typeface="+mj-lt"/>
                <a:ea typeface="+mj-ea"/>
                <a:cs typeface="+mj-cs"/>
              </a:rPr>
              <a:t>The Frese Delta T Control System can be used as a diagnostic tool, as well as a control system, to collect and analyze data from existing systems.</a:t>
            </a:r>
          </a:p>
        </p:txBody>
      </p:sp>
      <p:sp>
        <p:nvSpPr>
          <p:cNvPr id="30" name="TextBox 29">
            <a:extLst>
              <a:ext uri="{FF2B5EF4-FFF2-40B4-BE49-F238E27FC236}">
                <a16:creationId xmlns:a16="http://schemas.microsoft.com/office/drawing/2014/main" id="{9E2C10D1-EDB6-4BDD-88D1-BDD6C2A037B4}"/>
              </a:ext>
            </a:extLst>
          </p:cNvPr>
          <p:cNvSpPr txBox="1"/>
          <p:nvPr/>
        </p:nvSpPr>
        <p:spPr>
          <a:xfrm>
            <a:off x="173758" y="3659540"/>
            <a:ext cx="2169575" cy="1569660"/>
          </a:xfrm>
          <a:prstGeom prst="rect">
            <a:avLst/>
          </a:prstGeom>
          <a:noFill/>
        </p:spPr>
        <p:txBody>
          <a:bodyPr wrap="square" rtlCol="0">
            <a:spAutoFit/>
          </a:bodyPr>
          <a:lstStyle/>
          <a:p>
            <a:r>
              <a:rPr lang="en-US" sz="1600" b="1" dirty="0">
                <a:solidFill>
                  <a:schemeClr val="bg1"/>
                </a:solidFill>
              </a:rPr>
              <a:t>Part 2:  Static 2-way control valve and 0-10V modulating actuator, with Delta T Control</a:t>
            </a:r>
          </a:p>
          <a:p>
            <a:endParaRPr lang="en-US" sz="1600" b="1" dirty="0">
              <a:solidFill>
                <a:schemeClr val="bg1"/>
              </a:solidFill>
            </a:endParaRPr>
          </a:p>
        </p:txBody>
      </p:sp>
      <p:pic>
        <p:nvPicPr>
          <p:cNvPr id="5" name="Picture 4">
            <a:extLst>
              <a:ext uri="{FF2B5EF4-FFF2-40B4-BE49-F238E27FC236}">
                <a16:creationId xmlns:a16="http://schemas.microsoft.com/office/drawing/2014/main" id="{D9FAC54C-3F18-409C-9D9B-3E62DE4FB49C}"/>
              </a:ext>
            </a:extLst>
          </p:cNvPr>
          <p:cNvPicPr>
            <a:picLocks noChangeAspect="1"/>
          </p:cNvPicPr>
          <p:nvPr/>
        </p:nvPicPr>
        <p:blipFill>
          <a:blip r:embed="rId3"/>
          <a:stretch>
            <a:fillRect/>
          </a:stretch>
        </p:blipFill>
        <p:spPr>
          <a:xfrm>
            <a:off x="4601984" y="1200473"/>
            <a:ext cx="3209925" cy="2743200"/>
          </a:xfrm>
          <a:prstGeom prst="rect">
            <a:avLst/>
          </a:prstGeom>
        </p:spPr>
      </p:pic>
      <p:sp>
        <p:nvSpPr>
          <p:cNvPr id="6" name="Rectangle 5">
            <a:extLst>
              <a:ext uri="{FF2B5EF4-FFF2-40B4-BE49-F238E27FC236}">
                <a16:creationId xmlns:a16="http://schemas.microsoft.com/office/drawing/2014/main" id="{0039CF02-6F08-4822-9E68-B063352B36F4}"/>
              </a:ext>
            </a:extLst>
          </p:cNvPr>
          <p:cNvSpPr/>
          <p:nvPr/>
        </p:nvSpPr>
        <p:spPr>
          <a:xfrm>
            <a:off x="4601984" y="3212976"/>
            <a:ext cx="762104" cy="730697"/>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8" name="Arrow: Right 27">
            <a:extLst>
              <a:ext uri="{FF2B5EF4-FFF2-40B4-BE49-F238E27FC236}">
                <a16:creationId xmlns:a16="http://schemas.microsoft.com/office/drawing/2014/main" id="{F4867C9B-FB42-4D17-BBBA-C59680AC6201}"/>
              </a:ext>
            </a:extLst>
          </p:cNvPr>
          <p:cNvSpPr/>
          <p:nvPr/>
        </p:nvSpPr>
        <p:spPr>
          <a:xfrm>
            <a:off x="5386018" y="3423638"/>
            <a:ext cx="626142"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
        <p:nvSpPr>
          <p:cNvPr id="29" name="Rectangle: Rounded Corners 28">
            <a:extLst>
              <a:ext uri="{FF2B5EF4-FFF2-40B4-BE49-F238E27FC236}">
                <a16:creationId xmlns:a16="http://schemas.microsoft.com/office/drawing/2014/main" id="{BE920DBA-46DA-4444-B893-41FDF8F3370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4EF0128E-FD77-461A-B00D-C0462FA094AC}"/>
              </a:ext>
            </a:extLst>
          </p:cNvPr>
          <p:cNvGrpSpPr/>
          <p:nvPr/>
        </p:nvGrpSpPr>
        <p:grpSpPr>
          <a:xfrm>
            <a:off x="3104081" y="319878"/>
            <a:ext cx="4324176" cy="511518"/>
            <a:chOff x="2435351" y="3212976"/>
            <a:chExt cx="4324176" cy="511518"/>
          </a:xfrm>
        </p:grpSpPr>
        <p:sp>
          <p:nvSpPr>
            <p:cNvPr id="32" name="Rectangle: Rounded Corners 31">
              <a:extLst>
                <a:ext uri="{FF2B5EF4-FFF2-40B4-BE49-F238E27FC236}">
                  <a16:creationId xmlns:a16="http://schemas.microsoft.com/office/drawing/2014/main" id="{F797CFCB-9921-428A-A44F-41CC95F8D94D}"/>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3" name="Title 1">
              <a:extLst>
                <a:ext uri="{FF2B5EF4-FFF2-40B4-BE49-F238E27FC236}">
                  <a16:creationId xmlns:a16="http://schemas.microsoft.com/office/drawing/2014/main" id="{53B01AB6-CA3D-4112-8896-4EDD85DE8EA5}"/>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4" name="Title 1">
            <a:extLst>
              <a:ext uri="{FF2B5EF4-FFF2-40B4-BE49-F238E27FC236}">
                <a16:creationId xmlns:a16="http://schemas.microsoft.com/office/drawing/2014/main" id="{5CBC1F3A-F7C4-4825-8208-1B67926A3ED3}"/>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5" name="Straight Connector 34">
            <a:extLst>
              <a:ext uri="{FF2B5EF4-FFF2-40B4-BE49-F238E27FC236}">
                <a16:creationId xmlns:a16="http://schemas.microsoft.com/office/drawing/2014/main" id="{E6E29519-745C-4A0C-8F17-F730791A29D2}"/>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36" name="Picture 35">
            <a:extLst>
              <a:ext uri="{FF2B5EF4-FFF2-40B4-BE49-F238E27FC236}">
                <a16:creationId xmlns:a16="http://schemas.microsoft.com/office/drawing/2014/main" id="{240F6942-20CB-415F-981C-C7CF9E306684}"/>
              </a:ext>
            </a:extLst>
          </p:cNvPr>
          <p:cNvPicPr>
            <a:picLocks noChangeAspect="1"/>
          </p:cNvPicPr>
          <p:nvPr/>
        </p:nvPicPr>
        <p:blipFill>
          <a:blip r:embed="rId4"/>
          <a:stretch>
            <a:fillRect/>
          </a:stretch>
        </p:blipFill>
        <p:spPr>
          <a:xfrm>
            <a:off x="6292529" y="4133421"/>
            <a:ext cx="2095895" cy="1095779"/>
          </a:xfrm>
          <a:prstGeom prst="rect">
            <a:avLst/>
          </a:prstGeom>
        </p:spPr>
      </p:pic>
      <p:sp>
        <p:nvSpPr>
          <p:cNvPr id="37" name="Rounded Rectangle 25">
            <a:extLst>
              <a:ext uri="{FF2B5EF4-FFF2-40B4-BE49-F238E27FC236}">
                <a16:creationId xmlns:a16="http://schemas.microsoft.com/office/drawing/2014/main" id="{945F6F04-08EB-4A40-A72B-B16DBF64D30C}"/>
              </a:ext>
            </a:extLst>
          </p:cNvPr>
          <p:cNvSpPr/>
          <p:nvPr/>
        </p:nvSpPr>
        <p:spPr>
          <a:xfrm>
            <a:off x="6292529" y="4199432"/>
            <a:ext cx="2095895" cy="100562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Tree>
    <p:extLst>
      <p:ext uri="{BB962C8B-B14F-4D97-AF65-F5344CB8AC3E}">
        <p14:creationId xmlns:p14="http://schemas.microsoft.com/office/powerpoint/2010/main" val="2316219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46" name="Rectangle 45">
            <a:extLst>
              <a:ext uri="{FF2B5EF4-FFF2-40B4-BE49-F238E27FC236}">
                <a16:creationId xmlns:a16="http://schemas.microsoft.com/office/drawing/2014/main" id="{41C01C4E-1033-46AF-8A97-82AE6DD8150B}"/>
              </a:ext>
            </a:extLst>
          </p:cNvPr>
          <p:cNvSpPr/>
          <p:nvPr/>
        </p:nvSpPr>
        <p:spPr>
          <a:xfrm>
            <a:off x="396800" y="2241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Arrow: Right 23">
            <a:extLst>
              <a:ext uri="{FF2B5EF4-FFF2-40B4-BE49-F238E27FC236}">
                <a16:creationId xmlns:a16="http://schemas.microsoft.com/office/drawing/2014/main" id="{9B561F0A-1237-4439-9DD2-CC0C6A0E817F}"/>
              </a:ext>
            </a:extLst>
          </p:cNvPr>
          <p:cNvSpPr/>
          <p:nvPr/>
        </p:nvSpPr>
        <p:spPr>
          <a:xfrm>
            <a:off x="1712578" y="1799928"/>
            <a:ext cx="1707294" cy="370693"/>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Rectangle: Rounded Corners 46">
            <a:extLst>
              <a:ext uri="{FF2B5EF4-FFF2-40B4-BE49-F238E27FC236}">
                <a16:creationId xmlns:a16="http://schemas.microsoft.com/office/drawing/2014/main" id="{7601654D-60A5-4B56-A0C7-107C1C431707}"/>
              </a:ext>
            </a:extLst>
          </p:cNvPr>
          <p:cNvSpPr/>
          <p:nvPr/>
        </p:nvSpPr>
        <p:spPr>
          <a:xfrm>
            <a:off x="43588" y="1742358"/>
            <a:ext cx="2944235" cy="1659928"/>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2C6E2ECD-F405-4B13-AD5C-3A77479FE1B9}"/>
              </a:ext>
            </a:extLst>
          </p:cNvPr>
          <p:cNvSpPr txBox="1"/>
          <p:nvPr/>
        </p:nvSpPr>
        <p:spPr>
          <a:xfrm>
            <a:off x="173758" y="1832625"/>
            <a:ext cx="2814066" cy="1323439"/>
          </a:xfrm>
          <a:prstGeom prst="rect">
            <a:avLst/>
          </a:prstGeom>
          <a:noFill/>
        </p:spPr>
        <p:txBody>
          <a:bodyPr wrap="square" rtlCol="0">
            <a:spAutoFit/>
          </a:bodyPr>
          <a:lstStyle/>
          <a:p>
            <a:r>
              <a:rPr lang="en-US" sz="1600" b="1" dirty="0">
                <a:solidFill>
                  <a:schemeClr val="bg1"/>
                </a:solidFill>
              </a:rPr>
              <a:t>Part 1:  </a:t>
            </a:r>
            <a:br>
              <a:rPr lang="en-US" sz="1600" b="1" dirty="0">
                <a:solidFill>
                  <a:schemeClr val="bg1"/>
                </a:solidFill>
              </a:rPr>
            </a:br>
            <a:r>
              <a:rPr lang="en-US" sz="1600" b="1" dirty="0">
                <a:solidFill>
                  <a:schemeClr val="bg1"/>
                </a:solidFill>
              </a:rPr>
              <a:t>Static 2-way control valve and 0-10V modulating actuator, without Delta T Control</a:t>
            </a:r>
          </a:p>
        </p:txBody>
      </p:sp>
      <p:sp>
        <p:nvSpPr>
          <p:cNvPr id="2" name="Rectangle 1">
            <a:extLst>
              <a:ext uri="{FF2B5EF4-FFF2-40B4-BE49-F238E27FC236}">
                <a16:creationId xmlns:a16="http://schemas.microsoft.com/office/drawing/2014/main" id="{713E580B-9E21-488E-8A25-14C7B49599A7}"/>
              </a:ext>
            </a:extLst>
          </p:cNvPr>
          <p:cNvSpPr/>
          <p:nvPr/>
        </p:nvSpPr>
        <p:spPr>
          <a:xfrm>
            <a:off x="173758" y="5198422"/>
            <a:ext cx="8790730" cy="646331"/>
          </a:xfrm>
          <a:prstGeom prst="rect">
            <a:avLst/>
          </a:prstGeom>
        </p:spPr>
        <p:txBody>
          <a:bodyPr wrap="square">
            <a:spAutoFit/>
          </a:bodyPr>
          <a:lstStyle/>
          <a:p>
            <a:r>
              <a:rPr lang="en-US" dirty="0">
                <a:solidFill>
                  <a:srgbClr val="000000"/>
                </a:solidFill>
                <a:latin typeface="+mj-lt"/>
                <a:ea typeface="+mj-ea"/>
                <a:cs typeface="+mj-cs"/>
              </a:rPr>
              <a:t>In this part of the study there is no control of the </a:t>
            </a:r>
            <a:r>
              <a:rPr lang="en-US" dirty="0">
                <a:solidFill>
                  <a:srgbClr val="000000"/>
                </a:solidFill>
                <a:latin typeface="Symbol" panose="05050102010706020507" pitchFamily="18" charset="2"/>
                <a:ea typeface="+mj-ea"/>
                <a:cs typeface="+mj-cs"/>
              </a:rPr>
              <a:t>D</a:t>
            </a:r>
            <a:r>
              <a:rPr lang="en-US" dirty="0">
                <a:solidFill>
                  <a:srgbClr val="000000"/>
                </a:solidFill>
                <a:latin typeface="+mj-lt"/>
                <a:ea typeface="+mj-ea"/>
                <a:cs typeface="+mj-cs"/>
              </a:rPr>
              <a:t>T. The control box monitors both the BMS control signal and the flow and return water temperatures to and from the fan coil.</a:t>
            </a:r>
          </a:p>
        </p:txBody>
      </p:sp>
      <p:sp>
        <p:nvSpPr>
          <p:cNvPr id="30" name="TextBox 29">
            <a:extLst>
              <a:ext uri="{FF2B5EF4-FFF2-40B4-BE49-F238E27FC236}">
                <a16:creationId xmlns:a16="http://schemas.microsoft.com/office/drawing/2014/main" id="{9E2C10D1-EDB6-4BDD-88D1-BDD6C2A037B4}"/>
              </a:ext>
            </a:extLst>
          </p:cNvPr>
          <p:cNvSpPr txBox="1"/>
          <p:nvPr/>
        </p:nvSpPr>
        <p:spPr>
          <a:xfrm>
            <a:off x="173758" y="3659540"/>
            <a:ext cx="2169575" cy="1569660"/>
          </a:xfrm>
          <a:prstGeom prst="rect">
            <a:avLst/>
          </a:prstGeom>
          <a:noFill/>
        </p:spPr>
        <p:txBody>
          <a:bodyPr wrap="square" rtlCol="0">
            <a:spAutoFit/>
          </a:bodyPr>
          <a:lstStyle/>
          <a:p>
            <a:r>
              <a:rPr lang="en-US" sz="1600" b="1" dirty="0">
                <a:solidFill>
                  <a:schemeClr val="bg1"/>
                </a:solidFill>
              </a:rPr>
              <a:t>Part 2:  Static 2-way control valve and 0-10V modulating actuator, with Delta T Control</a:t>
            </a:r>
          </a:p>
          <a:p>
            <a:endParaRPr lang="en-US" sz="1600" b="1" dirty="0">
              <a:solidFill>
                <a:schemeClr val="bg1"/>
              </a:solidFill>
            </a:endParaRPr>
          </a:p>
        </p:txBody>
      </p:sp>
      <p:pic>
        <p:nvPicPr>
          <p:cNvPr id="5" name="Picture 4">
            <a:extLst>
              <a:ext uri="{FF2B5EF4-FFF2-40B4-BE49-F238E27FC236}">
                <a16:creationId xmlns:a16="http://schemas.microsoft.com/office/drawing/2014/main" id="{D9FAC54C-3F18-409C-9D9B-3E62DE4FB49C}"/>
              </a:ext>
            </a:extLst>
          </p:cNvPr>
          <p:cNvPicPr>
            <a:picLocks noChangeAspect="1"/>
          </p:cNvPicPr>
          <p:nvPr/>
        </p:nvPicPr>
        <p:blipFill>
          <a:blip r:embed="rId3"/>
          <a:stretch>
            <a:fillRect/>
          </a:stretch>
        </p:blipFill>
        <p:spPr>
          <a:xfrm>
            <a:off x="4601984" y="1200473"/>
            <a:ext cx="3209925" cy="2743200"/>
          </a:xfrm>
          <a:prstGeom prst="rect">
            <a:avLst/>
          </a:prstGeom>
        </p:spPr>
      </p:pic>
      <p:sp>
        <p:nvSpPr>
          <p:cNvPr id="6" name="Rectangle 5">
            <a:extLst>
              <a:ext uri="{FF2B5EF4-FFF2-40B4-BE49-F238E27FC236}">
                <a16:creationId xmlns:a16="http://schemas.microsoft.com/office/drawing/2014/main" id="{0039CF02-6F08-4822-9E68-B063352B36F4}"/>
              </a:ext>
            </a:extLst>
          </p:cNvPr>
          <p:cNvSpPr/>
          <p:nvPr/>
        </p:nvSpPr>
        <p:spPr>
          <a:xfrm>
            <a:off x="4601984" y="3212976"/>
            <a:ext cx="762104" cy="730697"/>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8" name="Arrow: Right 27">
            <a:extLst>
              <a:ext uri="{FF2B5EF4-FFF2-40B4-BE49-F238E27FC236}">
                <a16:creationId xmlns:a16="http://schemas.microsoft.com/office/drawing/2014/main" id="{F4867C9B-FB42-4D17-BBBA-C59680AC6201}"/>
              </a:ext>
            </a:extLst>
          </p:cNvPr>
          <p:cNvSpPr/>
          <p:nvPr/>
        </p:nvSpPr>
        <p:spPr>
          <a:xfrm>
            <a:off x="5386018" y="3423638"/>
            <a:ext cx="626142"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
        <p:nvSpPr>
          <p:cNvPr id="29" name="Rectangle: Rounded Corners 28">
            <a:extLst>
              <a:ext uri="{FF2B5EF4-FFF2-40B4-BE49-F238E27FC236}">
                <a16:creationId xmlns:a16="http://schemas.microsoft.com/office/drawing/2014/main" id="{1089EDC8-8801-492C-BF9A-B2CF328001B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9FC375B8-D729-456A-8E40-0CC0056C326B}"/>
              </a:ext>
            </a:extLst>
          </p:cNvPr>
          <p:cNvGrpSpPr/>
          <p:nvPr/>
        </p:nvGrpSpPr>
        <p:grpSpPr>
          <a:xfrm>
            <a:off x="3104081" y="319878"/>
            <a:ext cx="4324176" cy="511518"/>
            <a:chOff x="2435351" y="3212976"/>
            <a:chExt cx="4324176" cy="511518"/>
          </a:xfrm>
        </p:grpSpPr>
        <p:sp>
          <p:nvSpPr>
            <p:cNvPr id="32" name="Rectangle: Rounded Corners 31">
              <a:extLst>
                <a:ext uri="{FF2B5EF4-FFF2-40B4-BE49-F238E27FC236}">
                  <a16:creationId xmlns:a16="http://schemas.microsoft.com/office/drawing/2014/main" id="{3F09E49E-1179-4E95-8395-8457B6B5DE25}"/>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3" name="Title 1">
              <a:extLst>
                <a:ext uri="{FF2B5EF4-FFF2-40B4-BE49-F238E27FC236}">
                  <a16:creationId xmlns:a16="http://schemas.microsoft.com/office/drawing/2014/main" id="{C7DF160B-7A74-4BB1-BF87-A548DCFD7369}"/>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4" name="Title 1">
            <a:extLst>
              <a:ext uri="{FF2B5EF4-FFF2-40B4-BE49-F238E27FC236}">
                <a16:creationId xmlns:a16="http://schemas.microsoft.com/office/drawing/2014/main" id="{CF75C717-719F-450C-9664-AC78068CE213}"/>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5" name="Straight Connector 34">
            <a:extLst>
              <a:ext uri="{FF2B5EF4-FFF2-40B4-BE49-F238E27FC236}">
                <a16:creationId xmlns:a16="http://schemas.microsoft.com/office/drawing/2014/main" id="{E5A9CB23-DCBE-4E26-9596-057E6EC69D1D}"/>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36" name="Picture 35">
            <a:extLst>
              <a:ext uri="{FF2B5EF4-FFF2-40B4-BE49-F238E27FC236}">
                <a16:creationId xmlns:a16="http://schemas.microsoft.com/office/drawing/2014/main" id="{D38A79D7-434C-48D0-883A-FE508BDDBF1D}"/>
              </a:ext>
            </a:extLst>
          </p:cNvPr>
          <p:cNvPicPr>
            <a:picLocks noChangeAspect="1"/>
          </p:cNvPicPr>
          <p:nvPr/>
        </p:nvPicPr>
        <p:blipFill>
          <a:blip r:embed="rId4"/>
          <a:stretch>
            <a:fillRect/>
          </a:stretch>
        </p:blipFill>
        <p:spPr>
          <a:xfrm>
            <a:off x="6292529" y="4133421"/>
            <a:ext cx="2095895" cy="1095779"/>
          </a:xfrm>
          <a:prstGeom prst="rect">
            <a:avLst/>
          </a:prstGeom>
        </p:spPr>
      </p:pic>
      <p:sp>
        <p:nvSpPr>
          <p:cNvPr id="37" name="Rounded Rectangle 25">
            <a:extLst>
              <a:ext uri="{FF2B5EF4-FFF2-40B4-BE49-F238E27FC236}">
                <a16:creationId xmlns:a16="http://schemas.microsoft.com/office/drawing/2014/main" id="{9037DC7E-A362-4D8A-979D-B47B7CE6797D}"/>
              </a:ext>
            </a:extLst>
          </p:cNvPr>
          <p:cNvSpPr/>
          <p:nvPr/>
        </p:nvSpPr>
        <p:spPr>
          <a:xfrm>
            <a:off x="6292529" y="4199432"/>
            <a:ext cx="2095895" cy="100562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Tree>
    <p:extLst>
      <p:ext uri="{BB962C8B-B14F-4D97-AF65-F5344CB8AC3E}">
        <p14:creationId xmlns:p14="http://schemas.microsoft.com/office/powerpoint/2010/main" val="3908328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46" name="Rectangle 45">
            <a:extLst>
              <a:ext uri="{FF2B5EF4-FFF2-40B4-BE49-F238E27FC236}">
                <a16:creationId xmlns:a16="http://schemas.microsoft.com/office/drawing/2014/main" id="{41C01C4E-1033-46AF-8A97-82AE6DD8150B}"/>
              </a:ext>
            </a:extLst>
          </p:cNvPr>
          <p:cNvSpPr/>
          <p:nvPr/>
        </p:nvSpPr>
        <p:spPr>
          <a:xfrm>
            <a:off x="396800" y="2241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Arrow: Right 23">
            <a:extLst>
              <a:ext uri="{FF2B5EF4-FFF2-40B4-BE49-F238E27FC236}">
                <a16:creationId xmlns:a16="http://schemas.microsoft.com/office/drawing/2014/main" id="{9B561F0A-1237-4439-9DD2-CC0C6A0E817F}"/>
              </a:ext>
            </a:extLst>
          </p:cNvPr>
          <p:cNvSpPr/>
          <p:nvPr/>
        </p:nvSpPr>
        <p:spPr>
          <a:xfrm>
            <a:off x="1979712" y="1799928"/>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Rectangle: Rounded Corners 46">
            <a:extLst>
              <a:ext uri="{FF2B5EF4-FFF2-40B4-BE49-F238E27FC236}">
                <a16:creationId xmlns:a16="http://schemas.microsoft.com/office/drawing/2014/main" id="{7601654D-60A5-4B56-A0C7-107C1C431707}"/>
              </a:ext>
            </a:extLst>
          </p:cNvPr>
          <p:cNvSpPr/>
          <p:nvPr/>
        </p:nvSpPr>
        <p:spPr>
          <a:xfrm>
            <a:off x="43588" y="911932"/>
            <a:ext cx="2944235" cy="142898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2C6E2ECD-F405-4B13-AD5C-3A77479FE1B9}"/>
              </a:ext>
            </a:extLst>
          </p:cNvPr>
          <p:cNvSpPr txBox="1"/>
          <p:nvPr/>
        </p:nvSpPr>
        <p:spPr>
          <a:xfrm>
            <a:off x="173758" y="957358"/>
            <a:ext cx="2742058" cy="1323439"/>
          </a:xfrm>
          <a:prstGeom prst="rect">
            <a:avLst/>
          </a:prstGeom>
          <a:noFill/>
        </p:spPr>
        <p:txBody>
          <a:bodyPr wrap="square" rtlCol="0">
            <a:spAutoFit/>
          </a:bodyPr>
          <a:lstStyle/>
          <a:p>
            <a:r>
              <a:rPr lang="en-US" sz="1600" b="1" dirty="0">
                <a:solidFill>
                  <a:schemeClr val="bg1"/>
                </a:solidFill>
              </a:rPr>
              <a:t>Part 1:  </a:t>
            </a:r>
            <a:br>
              <a:rPr lang="en-US" sz="1600" b="1" dirty="0">
                <a:solidFill>
                  <a:schemeClr val="bg1"/>
                </a:solidFill>
              </a:rPr>
            </a:br>
            <a:r>
              <a:rPr lang="en-US" sz="1600" b="1" dirty="0">
                <a:solidFill>
                  <a:schemeClr val="bg1"/>
                </a:solidFill>
              </a:rPr>
              <a:t>Static 2-way control valve and 0-10V modulating actuator, without Delta T Control.</a:t>
            </a:r>
          </a:p>
        </p:txBody>
      </p:sp>
      <p:sp>
        <p:nvSpPr>
          <p:cNvPr id="2" name="Rectangle 1">
            <a:extLst>
              <a:ext uri="{FF2B5EF4-FFF2-40B4-BE49-F238E27FC236}">
                <a16:creationId xmlns:a16="http://schemas.microsoft.com/office/drawing/2014/main" id="{713E580B-9E21-488E-8A25-14C7B49599A7}"/>
              </a:ext>
            </a:extLst>
          </p:cNvPr>
          <p:cNvSpPr/>
          <p:nvPr/>
        </p:nvSpPr>
        <p:spPr>
          <a:xfrm>
            <a:off x="139202" y="5191806"/>
            <a:ext cx="8825286" cy="1477328"/>
          </a:xfrm>
          <a:prstGeom prst="rect">
            <a:avLst/>
          </a:prstGeom>
        </p:spPr>
        <p:txBody>
          <a:bodyPr wrap="square">
            <a:spAutoFit/>
          </a:bodyPr>
          <a:lstStyle/>
          <a:p>
            <a:pPr marL="285750" indent="-285750">
              <a:buFont typeface="Wingdings" panose="05000000000000000000" pitchFamily="2" charset="2"/>
              <a:buChar char="§"/>
            </a:pPr>
            <a:r>
              <a:rPr lang="en-US" dirty="0">
                <a:solidFill>
                  <a:srgbClr val="000000"/>
                </a:solidFill>
                <a:latin typeface="+mj-lt"/>
                <a:ea typeface="+mj-ea"/>
                <a:cs typeface="+mj-cs"/>
              </a:rPr>
              <a:t>Room temperature was stable at 21°C.</a:t>
            </a:r>
          </a:p>
          <a:p>
            <a:pPr marL="285750" indent="-285750">
              <a:buFont typeface="Wingdings" panose="05000000000000000000" pitchFamily="2" charset="2"/>
              <a:buChar char="§"/>
            </a:pPr>
            <a:r>
              <a:rPr lang="en-GB" b="1" dirty="0">
                <a:solidFill>
                  <a:srgbClr val="F17E00"/>
                </a:solidFill>
              </a:rPr>
              <a:t>Average measured </a:t>
            </a:r>
            <a:r>
              <a:rPr lang="en-GB" b="1" dirty="0">
                <a:solidFill>
                  <a:srgbClr val="F17E00"/>
                </a:solidFill>
                <a:latin typeface="Symbol" panose="05050102010706020507" pitchFamily="18" charset="2"/>
              </a:rPr>
              <a:t>D</a:t>
            </a:r>
            <a:r>
              <a:rPr lang="en-GB" b="1" dirty="0">
                <a:solidFill>
                  <a:srgbClr val="F17E00"/>
                </a:solidFill>
              </a:rPr>
              <a:t>T, over the 1 week period, was 3.1</a:t>
            </a:r>
            <a:r>
              <a:rPr lang="en-US" b="1" dirty="0">
                <a:solidFill>
                  <a:srgbClr val="F17E00"/>
                </a:solidFill>
              </a:rPr>
              <a:t>°C versus a setpoint of 5.0°C.</a:t>
            </a:r>
          </a:p>
          <a:p>
            <a:pPr marL="285750" indent="-285750">
              <a:buFont typeface="Wingdings" panose="05000000000000000000" pitchFamily="2" charset="2"/>
              <a:buChar char="§"/>
            </a:pPr>
            <a:r>
              <a:rPr lang="en-GB" dirty="0">
                <a:solidFill>
                  <a:srgbClr val="000000"/>
                </a:solidFill>
              </a:rPr>
              <a:t>Actual measured flow from the coil was 1.60 m</a:t>
            </a:r>
            <a:r>
              <a:rPr lang="en-GB" baseline="30000" dirty="0">
                <a:solidFill>
                  <a:srgbClr val="000000"/>
                </a:solidFill>
              </a:rPr>
              <a:t>3</a:t>
            </a:r>
            <a:r>
              <a:rPr lang="en-GB" dirty="0">
                <a:solidFill>
                  <a:srgbClr val="000000"/>
                </a:solidFill>
              </a:rPr>
              <a:t>/h</a:t>
            </a:r>
            <a:r>
              <a:rPr lang="da-DK" baseline="30000" dirty="0">
                <a:solidFill>
                  <a:srgbClr val="000000"/>
                </a:solidFill>
              </a:rPr>
              <a:t> </a:t>
            </a:r>
            <a:r>
              <a:rPr lang="en-US" dirty="0">
                <a:solidFill>
                  <a:srgbClr val="000000"/>
                </a:solidFill>
              </a:rPr>
              <a:t>(0.44 l/s).</a:t>
            </a:r>
          </a:p>
          <a:p>
            <a:endParaRPr lang="en-US" dirty="0">
              <a:solidFill>
                <a:srgbClr val="000000"/>
              </a:solidFill>
            </a:endParaRPr>
          </a:p>
        </p:txBody>
      </p:sp>
      <p:sp>
        <p:nvSpPr>
          <p:cNvPr id="30" name="TextBox 29">
            <a:extLst>
              <a:ext uri="{FF2B5EF4-FFF2-40B4-BE49-F238E27FC236}">
                <a16:creationId xmlns:a16="http://schemas.microsoft.com/office/drawing/2014/main" id="{9E2C10D1-EDB6-4BDD-88D1-BDD6C2A037B4}"/>
              </a:ext>
            </a:extLst>
          </p:cNvPr>
          <p:cNvSpPr txBox="1"/>
          <p:nvPr/>
        </p:nvSpPr>
        <p:spPr>
          <a:xfrm>
            <a:off x="173758" y="3659540"/>
            <a:ext cx="2169575" cy="1569660"/>
          </a:xfrm>
          <a:prstGeom prst="rect">
            <a:avLst/>
          </a:prstGeom>
          <a:noFill/>
        </p:spPr>
        <p:txBody>
          <a:bodyPr wrap="square" rtlCol="0">
            <a:spAutoFit/>
          </a:bodyPr>
          <a:lstStyle/>
          <a:p>
            <a:r>
              <a:rPr lang="en-US" sz="1600" b="1" dirty="0">
                <a:solidFill>
                  <a:schemeClr val="bg1"/>
                </a:solidFill>
              </a:rPr>
              <a:t>Part 2:  Static 2-way control valve and 0-10V modulating actuator, with Delta T Control</a:t>
            </a:r>
          </a:p>
          <a:p>
            <a:endParaRPr lang="en-US" sz="1600" b="1" dirty="0">
              <a:solidFill>
                <a:schemeClr val="bg1"/>
              </a:solidFill>
            </a:endParaRPr>
          </a:p>
        </p:txBody>
      </p:sp>
      <p:pic>
        <p:nvPicPr>
          <p:cNvPr id="29" name="Billede 4">
            <a:extLst>
              <a:ext uri="{FF2B5EF4-FFF2-40B4-BE49-F238E27FC236}">
                <a16:creationId xmlns:a16="http://schemas.microsoft.com/office/drawing/2014/main" id="{6AEC00EF-A6FB-45BA-9AF2-DAF45E059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659" y="1303821"/>
            <a:ext cx="4752526" cy="2664296"/>
          </a:xfrm>
          <a:prstGeom prst="rect">
            <a:avLst/>
          </a:prstGeom>
          <a:ln>
            <a:solidFill>
              <a:schemeClr val="tx1"/>
            </a:solidFill>
          </a:ln>
        </p:spPr>
      </p:pic>
      <p:sp>
        <p:nvSpPr>
          <p:cNvPr id="32" name="Rectangle 31">
            <a:extLst>
              <a:ext uri="{FF2B5EF4-FFF2-40B4-BE49-F238E27FC236}">
                <a16:creationId xmlns:a16="http://schemas.microsoft.com/office/drawing/2014/main" id="{D49BCAD2-1F6F-4CB9-A127-0AE328DD1BA3}"/>
              </a:ext>
            </a:extLst>
          </p:cNvPr>
          <p:cNvSpPr/>
          <p:nvPr/>
        </p:nvSpPr>
        <p:spPr>
          <a:xfrm>
            <a:off x="396800" y="4023694"/>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Arrow: Right 32">
            <a:extLst>
              <a:ext uri="{FF2B5EF4-FFF2-40B4-BE49-F238E27FC236}">
                <a16:creationId xmlns:a16="http://schemas.microsoft.com/office/drawing/2014/main" id="{4DC30380-34AA-42C7-AA3D-AF8CCC2A84D4}"/>
              </a:ext>
            </a:extLst>
          </p:cNvPr>
          <p:cNvSpPr/>
          <p:nvPr/>
        </p:nvSpPr>
        <p:spPr>
          <a:xfrm>
            <a:off x="1979712" y="3581936"/>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Rectangle: Rounded Corners 33">
            <a:extLst>
              <a:ext uri="{FF2B5EF4-FFF2-40B4-BE49-F238E27FC236}">
                <a16:creationId xmlns:a16="http://schemas.microsoft.com/office/drawing/2014/main" id="{D7CBA7E8-EEB9-444D-96C8-C30B9D79936C}"/>
              </a:ext>
            </a:extLst>
          </p:cNvPr>
          <p:cNvSpPr/>
          <p:nvPr/>
        </p:nvSpPr>
        <p:spPr>
          <a:xfrm>
            <a:off x="43589" y="2401241"/>
            <a:ext cx="2944234" cy="2595893"/>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6815A55B-A404-44AC-BE6D-46EC1661DC95}"/>
              </a:ext>
            </a:extLst>
          </p:cNvPr>
          <p:cNvSpPr txBox="1"/>
          <p:nvPr/>
        </p:nvSpPr>
        <p:spPr>
          <a:xfrm>
            <a:off x="173757" y="2447017"/>
            <a:ext cx="2927510" cy="2554545"/>
          </a:xfrm>
          <a:prstGeom prst="rect">
            <a:avLst/>
          </a:prstGeom>
          <a:noFill/>
        </p:spPr>
        <p:txBody>
          <a:bodyPr wrap="square" rtlCol="0">
            <a:spAutoFit/>
          </a:bodyPr>
          <a:lstStyle/>
          <a:p>
            <a:r>
              <a:rPr lang="en-US" sz="1600" b="1" dirty="0">
                <a:solidFill>
                  <a:schemeClr val="bg1"/>
                </a:solidFill>
              </a:rPr>
              <a:t>Grey: BMS signal to control box (0-10VDC)</a:t>
            </a:r>
          </a:p>
          <a:p>
            <a:br>
              <a:rPr lang="en-US" sz="1600" b="1" dirty="0">
                <a:solidFill>
                  <a:schemeClr val="bg1"/>
                </a:solidFill>
              </a:rPr>
            </a:br>
            <a:r>
              <a:rPr lang="en-US" sz="1600" b="1" dirty="0">
                <a:solidFill>
                  <a:schemeClr val="bg1"/>
                </a:solidFill>
              </a:rPr>
              <a:t>Orange: </a:t>
            </a:r>
            <a:r>
              <a:rPr lang="en-US" sz="1600" b="1" dirty="0">
                <a:solidFill>
                  <a:schemeClr val="bg1"/>
                </a:solidFill>
                <a:latin typeface="Symbol" panose="05050102010706020507" pitchFamily="18" charset="2"/>
              </a:rPr>
              <a:t>D</a:t>
            </a:r>
            <a:r>
              <a:rPr lang="en-US" sz="1600" b="1" dirty="0">
                <a:solidFill>
                  <a:schemeClr val="bg1"/>
                </a:solidFill>
              </a:rPr>
              <a:t>T setpoint 5.0°C</a:t>
            </a:r>
          </a:p>
          <a:p>
            <a:br>
              <a:rPr lang="en-US" sz="1600" b="1" dirty="0">
                <a:solidFill>
                  <a:schemeClr val="bg1"/>
                </a:solidFill>
              </a:rPr>
            </a:br>
            <a:r>
              <a:rPr lang="en-US" sz="1600" b="1" dirty="0">
                <a:solidFill>
                  <a:schemeClr val="bg1"/>
                </a:solidFill>
              </a:rPr>
              <a:t>Blue: Actual measured </a:t>
            </a:r>
            <a:r>
              <a:rPr lang="en-US" sz="1600" b="1" dirty="0">
                <a:solidFill>
                  <a:schemeClr val="bg1"/>
                </a:solidFill>
                <a:latin typeface="Symbol" panose="05050102010706020507" pitchFamily="18" charset="2"/>
              </a:rPr>
              <a:t>D</a:t>
            </a:r>
            <a:r>
              <a:rPr lang="en-US" sz="1600" b="1" dirty="0">
                <a:solidFill>
                  <a:schemeClr val="bg1"/>
                </a:solidFill>
              </a:rPr>
              <a:t>T</a:t>
            </a:r>
          </a:p>
          <a:p>
            <a:br>
              <a:rPr lang="en-US" sz="1600" b="1" dirty="0">
                <a:solidFill>
                  <a:schemeClr val="bg1"/>
                </a:solidFill>
              </a:rPr>
            </a:br>
            <a:r>
              <a:rPr lang="en-US" sz="1600" b="1" dirty="0">
                <a:solidFill>
                  <a:schemeClr val="bg1"/>
                </a:solidFill>
              </a:rPr>
              <a:t>Yellow: Frese Delta T signal to valve actuator (zero signal as monitoring only)</a:t>
            </a:r>
          </a:p>
        </p:txBody>
      </p:sp>
      <p:sp>
        <p:nvSpPr>
          <p:cNvPr id="4" name="Rectangle 3">
            <a:extLst>
              <a:ext uri="{FF2B5EF4-FFF2-40B4-BE49-F238E27FC236}">
                <a16:creationId xmlns:a16="http://schemas.microsoft.com/office/drawing/2014/main" id="{5BBE5792-4829-4055-B5A1-BD29071D7C8F}"/>
              </a:ext>
            </a:extLst>
          </p:cNvPr>
          <p:cNvSpPr/>
          <p:nvPr/>
        </p:nvSpPr>
        <p:spPr>
          <a:xfrm>
            <a:off x="3373404" y="4363218"/>
            <a:ext cx="2613216" cy="369332"/>
          </a:xfrm>
          <a:prstGeom prst="rect">
            <a:avLst/>
          </a:prstGeom>
        </p:spPr>
        <p:txBody>
          <a:bodyPr wrap="none">
            <a:spAutoFit/>
          </a:bodyPr>
          <a:lstStyle/>
          <a:p>
            <a:r>
              <a:rPr lang="en-GB" dirty="0">
                <a:solidFill>
                  <a:srgbClr val="000000"/>
                </a:solidFill>
                <a:latin typeface="+mj-lt"/>
                <a:ea typeface="+mj-ea"/>
                <a:cs typeface="+mj-cs"/>
              </a:rPr>
              <a:t>Cooling Demand </a:t>
            </a:r>
            <a:r>
              <a:rPr lang="en-US" dirty="0">
                <a:solidFill>
                  <a:srgbClr val="000000"/>
                </a:solidFill>
                <a:latin typeface="+mj-lt"/>
                <a:ea typeface="+mj-ea"/>
                <a:cs typeface="+mj-cs"/>
              </a:rPr>
              <a:t>~ </a:t>
            </a:r>
            <a:r>
              <a:rPr lang="en-GB" dirty="0">
                <a:solidFill>
                  <a:srgbClr val="000000"/>
                </a:solidFill>
                <a:latin typeface="+mj-lt"/>
                <a:ea typeface="+mj-ea"/>
                <a:cs typeface="+mj-cs"/>
              </a:rPr>
              <a:t>5.7 kW</a:t>
            </a:r>
          </a:p>
        </p:txBody>
      </p:sp>
      <p:sp>
        <p:nvSpPr>
          <p:cNvPr id="31" name="Rectangle: Rounded Corners 30">
            <a:extLst>
              <a:ext uri="{FF2B5EF4-FFF2-40B4-BE49-F238E27FC236}">
                <a16:creationId xmlns:a16="http://schemas.microsoft.com/office/drawing/2014/main" id="{9751FF3A-752E-4E07-8C92-3A167ABEF942}"/>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35F561A2-91F7-4D80-B606-7C310E2D6617}"/>
              </a:ext>
            </a:extLst>
          </p:cNvPr>
          <p:cNvGrpSpPr/>
          <p:nvPr/>
        </p:nvGrpSpPr>
        <p:grpSpPr>
          <a:xfrm>
            <a:off x="3104081" y="319878"/>
            <a:ext cx="4324176" cy="511518"/>
            <a:chOff x="2435351" y="3212976"/>
            <a:chExt cx="4324176" cy="511518"/>
          </a:xfrm>
        </p:grpSpPr>
        <p:sp>
          <p:nvSpPr>
            <p:cNvPr id="37" name="Rectangle: Rounded Corners 36">
              <a:extLst>
                <a:ext uri="{FF2B5EF4-FFF2-40B4-BE49-F238E27FC236}">
                  <a16:creationId xmlns:a16="http://schemas.microsoft.com/office/drawing/2014/main" id="{9228B365-F0F3-4F87-A9C6-934882D96755}"/>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8" name="Title 1">
              <a:extLst>
                <a:ext uri="{FF2B5EF4-FFF2-40B4-BE49-F238E27FC236}">
                  <a16:creationId xmlns:a16="http://schemas.microsoft.com/office/drawing/2014/main" id="{0A82741A-1081-49C7-AD5C-3BB17ECDDBAC}"/>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9" name="Title 1">
            <a:extLst>
              <a:ext uri="{FF2B5EF4-FFF2-40B4-BE49-F238E27FC236}">
                <a16:creationId xmlns:a16="http://schemas.microsoft.com/office/drawing/2014/main" id="{5F0CDB69-14CD-4BF8-BC2A-B177E9444610}"/>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40" name="Straight Connector 39">
            <a:extLst>
              <a:ext uri="{FF2B5EF4-FFF2-40B4-BE49-F238E27FC236}">
                <a16:creationId xmlns:a16="http://schemas.microsoft.com/office/drawing/2014/main" id="{2FB77225-51DE-449B-B6F4-04B063A0FD37}"/>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41" name="Picture 40">
            <a:extLst>
              <a:ext uri="{FF2B5EF4-FFF2-40B4-BE49-F238E27FC236}">
                <a16:creationId xmlns:a16="http://schemas.microsoft.com/office/drawing/2014/main" id="{BE9A81F2-6A48-4481-A1D2-6CE1E2E77E05}"/>
              </a:ext>
            </a:extLst>
          </p:cNvPr>
          <p:cNvPicPr>
            <a:picLocks noChangeAspect="1"/>
          </p:cNvPicPr>
          <p:nvPr/>
        </p:nvPicPr>
        <p:blipFill>
          <a:blip r:embed="rId4"/>
          <a:stretch>
            <a:fillRect/>
          </a:stretch>
        </p:blipFill>
        <p:spPr>
          <a:xfrm>
            <a:off x="6292529" y="4133421"/>
            <a:ext cx="2095895" cy="1095779"/>
          </a:xfrm>
          <a:prstGeom prst="rect">
            <a:avLst/>
          </a:prstGeom>
        </p:spPr>
      </p:pic>
      <p:sp>
        <p:nvSpPr>
          <p:cNvPr id="42" name="Rounded Rectangle 25">
            <a:extLst>
              <a:ext uri="{FF2B5EF4-FFF2-40B4-BE49-F238E27FC236}">
                <a16:creationId xmlns:a16="http://schemas.microsoft.com/office/drawing/2014/main" id="{7F26FFF4-79DA-408B-88A3-B66F14965CFA}"/>
              </a:ext>
            </a:extLst>
          </p:cNvPr>
          <p:cNvSpPr/>
          <p:nvPr/>
        </p:nvSpPr>
        <p:spPr>
          <a:xfrm>
            <a:off x="6292529" y="4199432"/>
            <a:ext cx="2095895" cy="100562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Tree>
    <p:extLst>
      <p:ext uri="{BB962C8B-B14F-4D97-AF65-F5344CB8AC3E}">
        <p14:creationId xmlns:p14="http://schemas.microsoft.com/office/powerpoint/2010/main" val="268752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 name="Rectangle 1">
            <a:extLst>
              <a:ext uri="{FF2B5EF4-FFF2-40B4-BE49-F238E27FC236}">
                <a16:creationId xmlns:a16="http://schemas.microsoft.com/office/drawing/2014/main" id="{713E580B-9E21-488E-8A25-14C7B49599A7}"/>
              </a:ext>
            </a:extLst>
          </p:cNvPr>
          <p:cNvSpPr/>
          <p:nvPr/>
        </p:nvSpPr>
        <p:spPr>
          <a:xfrm>
            <a:off x="173758" y="5227314"/>
            <a:ext cx="8790729" cy="369332"/>
          </a:xfrm>
          <a:prstGeom prst="rect">
            <a:avLst/>
          </a:prstGeom>
        </p:spPr>
        <p:txBody>
          <a:bodyPr wrap="square">
            <a:spAutoFit/>
          </a:bodyPr>
          <a:lstStyle/>
          <a:p>
            <a:r>
              <a:rPr lang="en-US" dirty="0">
                <a:solidFill>
                  <a:srgbClr val="000000"/>
                </a:solidFill>
                <a:latin typeface="+mj-lt"/>
                <a:ea typeface="+mj-ea"/>
                <a:cs typeface="+mj-cs"/>
              </a:rPr>
              <a:t>Static 2-way control valve and 0-10V modulating actuator, with </a:t>
            </a:r>
            <a:r>
              <a:rPr lang="en-US" dirty="0">
                <a:solidFill>
                  <a:srgbClr val="000000"/>
                </a:solidFill>
                <a:latin typeface="Symbol" panose="05050102010706020507" pitchFamily="18" charset="2"/>
                <a:ea typeface="+mj-ea"/>
                <a:cs typeface="+mj-cs"/>
              </a:rPr>
              <a:t>D</a:t>
            </a:r>
            <a:r>
              <a:rPr lang="en-US" dirty="0">
                <a:solidFill>
                  <a:srgbClr val="000000"/>
                </a:solidFill>
                <a:latin typeface="+mj-lt"/>
                <a:ea typeface="+mj-ea"/>
                <a:cs typeface="+mj-cs"/>
              </a:rPr>
              <a:t>T Control</a:t>
            </a:r>
          </a:p>
        </p:txBody>
      </p:sp>
      <p:sp>
        <p:nvSpPr>
          <p:cNvPr id="27" name="Rectangle 26">
            <a:extLst>
              <a:ext uri="{FF2B5EF4-FFF2-40B4-BE49-F238E27FC236}">
                <a16:creationId xmlns:a16="http://schemas.microsoft.com/office/drawing/2014/main" id="{2A9D07CB-B6D4-4DEA-893C-73ECEA9D4991}"/>
              </a:ext>
            </a:extLst>
          </p:cNvPr>
          <p:cNvSpPr/>
          <p:nvPr/>
        </p:nvSpPr>
        <p:spPr>
          <a:xfrm>
            <a:off x="396800" y="4068601"/>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Arrow: Right 27">
            <a:extLst>
              <a:ext uri="{FF2B5EF4-FFF2-40B4-BE49-F238E27FC236}">
                <a16:creationId xmlns:a16="http://schemas.microsoft.com/office/drawing/2014/main" id="{BB51BCD4-D5DA-4128-8E40-71526FB84C8D}"/>
              </a:ext>
            </a:extLst>
          </p:cNvPr>
          <p:cNvSpPr/>
          <p:nvPr/>
        </p:nvSpPr>
        <p:spPr>
          <a:xfrm>
            <a:off x="1712578" y="3626843"/>
            <a:ext cx="1707294"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Rectangle: Rounded Corners 28">
            <a:extLst>
              <a:ext uri="{FF2B5EF4-FFF2-40B4-BE49-F238E27FC236}">
                <a16:creationId xmlns:a16="http://schemas.microsoft.com/office/drawing/2014/main" id="{8F959D6C-FCE9-45B9-A82C-42325AD879EF}"/>
              </a:ext>
            </a:extLst>
          </p:cNvPr>
          <p:cNvSpPr/>
          <p:nvPr/>
        </p:nvSpPr>
        <p:spPr>
          <a:xfrm>
            <a:off x="43588" y="3569272"/>
            <a:ext cx="2944235" cy="13612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9E2C10D1-EDB6-4BDD-88D1-BDD6C2A037B4}"/>
              </a:ext>
            </a:extLst>
          </p:cNvPr>
          <p:cNvSpPr txBox="1"/>
          <p:nvPr/>
        </p:nvSpPr>
        <p:spPr>
          <a:xfrm>
            <a:off x="173758" y="3659540"/>
            <a:ext cx="2670050" cy="1323439"/>
          </a:xfrm>
          <a:prstGeom prst="rect">
            <a:avLst/>
          </a:prstGeom>
          <a:noFill/>
        </p:spPr>
        <p:txBody>
          <a:bodyPr wrap="square" rtlCol="0">
            <a:spAutoFit/>
          </a:bodyPr>
          <a:lstStyle/>
          <a:p>
            <a:r>
              <a:rPr lang="en-US" sz="1600" b="1" dirty="0">
                <a:solidFill>
                  <a:schemeClr val="bg1"/>
                </a:solidFill>
              </a:rPr>
              <a:t>Part 2:  Static 2-way control valve and 0-10V modulating actuator, with </a:t>
            </a:r>
            <a:r>
              <a:rPr lang="en-US" sz="1600" b="1" dirty="0">
                <a:solidFill>
                  <a:schemeClr val="bg1"/>
                </a:solidFill>
                <a:latin typeface="Symbol" panose="05050102010706020507" pitchFamily="18" charset="2"/>
              </a:rPr>
              <a:t>D</a:t>
            </a:r>
            <a:r>
              <a:rPr lang="en-US" sz="1600" b="1" dirty="0">
                <a:solidFill>
                  <a:schemeClr val="bg1"/>
                </a:solidFill>
              </a:rPr>
              <a:t>T Control</a:t>
            </a:r>
          </a:p>
          <a:p>
            <a:endParaRPr lang="en-US" sz="1600" b="1" dirty="0">
              <a:solidFill>
                <a:schemeClr val="bg1"/>
              </a:solidFill>
            </a:endParaRPr>
          </a:p>
        </p:txBody>
      </p:sp>
      <p:pic>
        <p:nvPicPr>
          <p:cNvPr id="31" name="Picture 30">
            <a:extLst>
              <a:ext uri="{FF2B5EF4-FFF2-40B4-BE49-F238E27FC236}">
                <a16:creationId xmlns:a16="http://schemas.microsoft.com/office/drawing/2014/main" id="{F3E110EB-3BB6-4DF9-8001-7350748BCBF5}"/>
              </a:ext>
            </a:extLst>
          </p:cNvPr>
          <p:cNvPicPr>
            <a:picLocks noChangeAspect="1"/>
          </p:cNvPicPr>
          <p:nvPr/>
        </p:nvPicPr>
        <p:blipFill>
          <a:blip r:embed="rId3"/>
          <a:stretch>
            <a:fillRect/>
          </a:stretch>
        </p:blipFill>
        <p:spPr>
          <a:xfrm>
            <a:off x="3460252" y="1827236"/>
            <a:ext cx="5076056" cy="2203407"/>
          </a:xfrm>
          <a:prstGeom prst="rect">
            <a:avLst/>
          </a:prstGeom>
        </p:spPr>
      </p:pic>
      <p:sp>
        <p:nvSpPr>
          <p:cNvPr id="23" name="Rectangle: Rounded Corners 22">
            <a:extLst>
              <a:ext uri="{FF2B5EF4-FFF2-40B4-BE49-F238E27FC236}">
                <a16:creationId xmlns:a16="http://schemas.microsoft.com/office/drawing/2014/main" id="{D3BFA7C0-AACC-46BC-863D-814546BAA81E}"/>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id="{19F0F15D-59B8-4C46-A99A-8369DEC20848}"/>
              </a:ext>
            </a:extLst>
          </p:cNvPr>
          <p:cNvGrpSpPr/>
          <p:nvPr/>
        </p:nvGrpSpPr>
        <p:grpSpPr>
          <a:xfrm>
            <a:off x="3104081" y="319878"/>
            <a:ext cx="4324176" cy="511518"/>
            <a:chOff x="2435351" y="3212976"/>
            <a:chExt cx="4324176" cy="511518"/>
          </a:xfrm>
        </p:grpSpPr>
        <p:sp>
          <p:nvSpPr>
            <p:cNvPr id="25" name="Rectangle: Rounded Corners 24">
              <a:extLst>
                <a:ext uri="{FF2B5EF4-FFF2-40B4-BE49-F238E27FC236}">
                  <a16:creationId xmlns:a16="http://schemas.microsoft.com/office/drawing/2014/main" id="{19A6BA66-13BD-489D-B831-ABFA5232F3AC}"/>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26" name="Title 1">
              <a:extLst>
                <a:ext uri="{FF2B5EF4-FFF2-40B4-BE49-F238E27FC236}">
                  <a16:creationId xmlns:a16="http://schemas.microsoft.com/office/drawing/2014/main" id="{796C5BB8-C852-4848-921F-934FF887236C}"/>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2" name="Title 1">
            <a:extLst>
              <a:ext uri="{FF2B5EF4-FFF2-40B4-BE49-F238E27FC236}">
                <a16:creationId xmlns:a16="http://schemas.microsoft.com/office/drawing/2014/main" id="{B1C956A4-0CDE-4B97-AEE3-95D9A4233F63}"/>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3" name="Straight Connector 32">
            <a:extLst>
              <a:ext uri="{FF2B5EF4-FFF2-40B4-BE49-F238E27FC236}">
                <a16:creationId xmlns:a16="http://schemas.microsoft.com/office/drawing/2014/main" id="{8F10EC78-B4C3-4E45-A881-2485339F63F5}"/>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3832447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39201" y="5164598"/>
            <a:ext cx="8825287" cy="1439788"/>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 name="Rectangle 1">
            <a:extLst>
              <a:ext uri="{FF2B5EF4-FFF2-40B4-BE49-F238E27FC236}">
                <a16:creationId xmlns:a16="http://schemas.microsoft.com/office/drawing/2014/main" id="{713E580B-9E21-488E-8A25-14C7B49599A7}"/>
              </a:ext>
            </a:extLst>
          </p:cNvPr>
          <p:cNvSpPr/>
          <p:nvPr/>
        </p:nvSpPr>
        <p:spPr>
          <a:xfrm>
            <a:off x="171320" y="5229201"/>
            <a:ext cx="8793168" cy="1200329"/>
          </a:xfrm>
          <a:prstGeom prst="rect">
            <a:avLst/>
          </a:prstGeom>
        </p:spPr>
        <p:txBody>
          <a:bodyPr wrap="square">
            <a:spAutoFit/>
          </a:bodyPr>
          <a:lstStyle/>
          <a:p>
            <a:pPr marL="285750" indent="-285750">
              <a:buFont typeface="Wingdings" panose="05000000000000000000" pitchFamily="2" charset="2"/>
              <a:buChar char="§"/>
            </a:pPr>
            <a:r>
              <a:rPr lang="en-US" dirty="0">
                <a:solidFill>
                  <a:srgbClr val="000000"/>
                </a:solidFill>
                <a:latin typeface="+mj-lt"/>
                <a:ea typeface="+mj-ea"/>
                <a:cs typeface="+mj-cs"/>
              </a:rPr>
              <a:t>Room temperature was stable at 21°C.</a:t>
            </a:r>
          </a:p>
          <a:p>
            <a:pPr marL="285750" indent="-285750">
              <a:buFont typeface="Wingdings" panose="05000000000000000000" pitchFamily="2" charset="2"/>
              <a:buChar char="§"/>
            </a:pPr>
            <a:r>
              <a:rPr lang="en-GB" b="1" dirty="0">
                <a:solidFill>
                  <a:srgbClr val="F17E00"/>
                </a:solidFill>
                <a:latin typeface="+mj-lt"/>
                <a:ea typeface="+mj-ea"/>
                <a:cs typeface="+mj-cs"/>
              </a:rPr>
              <a:t>Average measured </a:t>
            </a:r>
            <a:r>
              <a:rPr lang="en-GB" b="1" dirty="0">
                <a:solidFill>
                  <a:srgbClr val="F17E00"/>
                </a:solidFill>
                <a:latin typeface="Symbol" panose="05050102010706020507" pitchFamily="18" charset="2"/>
                <a:ea typeface="+mj-ea"/>
                <a:cs typeface="+mj-cs"/>
              </a:rPr>
              <a:t>D</a:t>
            </a:r>
            <a:r>
              <a:rPr lang="en-GB" b="1" dirty="0">
                <a:solidFill>
                  <a:srgbClr val="F17E00"/>
                </a:solidFill>
                <a:latin typeface="+mj-lt"/>
                <a:ea typeface="+mj-ea"/>
                <a:cs typeface="+mj-cs"/>
              </a:rPr>
              <a:t>T, over the 1 week period, was 5.1</a:t>
            </a:r>
            <a:r>
              <a:rPr lang="en-US" b="1" dirty="0">
                <a:solidFill>
                  <a:srgbClr val="F17E00"/>
                </a:solidFill>
                <a:latin typeface="+mj-lt"/>
                <a:ea typeface="+mj-ea"/>
                <a:cs typeface="+mj-cs"/>
              </a:rPr>
              <a:t>°C versus a setpoint of 5.0°C.</a:t>
            </a:r>
          </a:p>
          <a:p>
            <a:r>
              <a:rPr lang="en-GB" dirty="0">
                <a:solidFill>
                  <a:srgbClr val="000000"/>
                </a:solidFill>
                <a:latin typeface="+mj-lt"/>
                <a:ea typeface="+mj-ea"/>
                <a:cs typeface="+mj-cs"/>
              </a:rPr>
              <a:t>Actual measured flow from the coil was 0.986 m3/h</a:t>
            </a:r>
            <a:r>
              <a:rPr lang="da-DK" dirty="0">
                <a:solidFill>
                  <a:srgbClr val="000000"/>
                </a:solidFill>
                <a:latin typeface="+mj-lt"/>
                <a:ea typeface="+mj-ea"/>
                <a:cs typeface="+mj-cs"/>
              </a:rPr>
              <a:t> </a:t>
            </a:r>
            <a:r>
              <a:rPr lang="en-US" dirty="0">
                <a:solidFill>
                  <a:srgbClr val="000000"/>
                </a:solidFill>
                <a:latin typeface="+mj-lt"/>
                <a:ea typeface="+mj-ea"/>
                <a:cs typeface="+mj-cs"/>
              </a:rPr>
              <a:t>(0.27 l/s)</a:t>
            </a:r>
          </a:p>
          <a:p>
            <a:endParaRPr lang="en-US" dirty="0">
              <a:solidFill>
                <a:srgbClr val="000000"/>
              </a:solidFill>
            </a:endParaRPr>
          </a:p>
        </p:txBody>
      </p:sp>
      <p:sp>
        <p:nvSpPr>
          <p:cNvPr id="30" name="TextBox 29">
            <a:extLst>
              <a:ext uri="{FF2B5EF4-FFF2-40B4-BE49-F238E27FC236}">
                <a16:creationId xmlns:a16="http://schemas.microsoft.com/office/drawing/2014/main" id="{9E2C10D1-EDB6-4BDD-88D1-BDD6C2A037B4}"/>
              </a:ext>
            </a:extLst>
          </p:cNvPr>
          <p:cNvSpPr txBox="1"/>
          <p:nvPr/>
        </p:nvSpPr>
        <p:spPr>
          <a:xfrm>
            <a:off x="173758" y="3659540"/>
            <a:ext cx="2169575" cy="1569660"/>
          </a:xfrm>
          <a:prstGeom prst="rect">
            <a:avLst/>
          </a:prstGeom>
          <a:noFill/>
        </p:spPr>
        <p:txBody>
          <a:bodyPr wrap="square" rtlCol="0">
            <a:spAutoFit/>
          </a:bodyPr>
          <a:lstStyle/>
          <a:p>
            <a:r>
              <a:rPr lang="en-US" sz="1600" b="1" dirty="0">
                <a:solidFill>
                  <a:schemeClr val="bg1"/>
                </a:solidFill>
              </a:rPr>
              <a:t>Part 2:  Static 2-way control valve and 0-10V modulating actuator, with Delta T Control</a:t>
            </a:r>
          </a:p>
          <a:p>
            <a:endParaRPr lang="en-US" sz="1600" b="1" dirty="0">
              <a:solidFill>
                <a:schemeClr val="bg1"/>
              </a:solidFill>
            </a:endParaRPr>
          </a:p>
        </p:txBody>
      </p:sp>
      <p:sp>
        <p:nvSpPr>
          <p:cNvPr id="32" name="Rectangle 31">
            <a:extLst>
              <a:ext uri="{FF2B5EF4-FFF2-40B4-BE49-F238E27FC236}">
                <a16:creationId xmlns:a16="http://schemas.microsoft.com/office/drawing/2014/main" id="{D49BCAD2-1F6F-4CB9-A127-0AE328DD1BA3}"/>
              </a:ext>
            </a:extLst>
          </p:cNvPr>
          <p:cNvSpPr/>
          <p:nvPr/>
        </p:nvSpPr>
        <p:spPr>
          <a:xfrm>
            <a:off x="396800" y="4023694"/>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Arrow: Right 32">
            <a:extLst>
              <a:ext uri="{FF2B5EF4-FFF2-40B4-BE49-F238E27FC236}">
                <a16:creationId xmlns:a16="http://schemas.microsoft.com/office/drawing/2014/main" id="{4DC30380-34AA-42C7-AA3D-AF8CCC2A84D4}"/>
              </a:ext>
            </a:extLst>
          </p:cNvPr>
          <p:cNvSpPr/>
          <p:nvPr/>
        </p:nvSpPr>
        <p:spPr>
          <a:xfrm>
            <a:off x="2051720" y="3581936"/>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Rectangle: Rounded Corners 33">
            <a:extLst>
              <a:ext uri="{FF2B5EF4-FFF2-40B4-BE49-F238E27FC236}">
                <a16:creationId xmlns:a16="http://schemas.microsoft.com/office/drawing/2014/main" id="{D7CBA7E8-EEB9-444D-96C8-C30B9D79936C}"/>
              </a:ext>
            </a:extLst>
          </p:cNvPr>
          <p:cNvSpPr/>
          <p:nvPr/>
        </p:nvSpPr>
        <p:spPr>
          <a:xfrm>
            <a:off x="43588" y="2136575"/>
            <a:ext cx="2944235" cy="285390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6815A55B-A404-44AC-BE6D-46EC1661DC95}"/>
              </a:ext>
            </a:extLst>
          </p:cNvPr>
          <p:cNvSpPr txBox="1"/>
          <p:nvPr/>
        </p:nvSpPr>
        <p:spPr>
          <a:xfrm>
            <a:off x="173758" y="2344812"/>
            <a:ext cx="2814066" cy="2554545"/>
          </a:xfrm>
          <a:prstGeom prst="rect">
            <a:avLst/>
          </a:prstGeom>
          <a:noFill/>
        </p:spPr>
        <p:txBody>
          <a:bodyPr wrap="square" rtlCol="0">
            <a:spAutoFit/>
          </a:bodyPr>
          <a:lstStyle/>
          <a:p>
            <a:r>
              <a:rPr lang="en-US" sz="1600" b="1" dirty="0">
                <a:solidFill>
                  <a:schemeClr val="bg1"/>
                </a:solidFill>
              </a:rPr>
              <a:t>Grey: BMS signal to control box (0-10VDC)</a:t>
            </a:r>
            <a:br>
              <a:rPr lang="en-US" sz="1600" b="1" dirty="0">
                <a:solidFill>
                  <a:schemeClr val="bg1"/>
                </a:solidFill>
              </a:rPr>
            </a:br>
            <a:endParaRPr lang="en-US" sz="1600" b="1" dirty="0">
              <a:solidFill>
                <a:schemeClr val="bg1"/>
              </a:solidFill>
            </a:endParaRPr>
          </a:p>
          <a:p>
            <a:r>
              <a:rPr lang="en-US" sz="1600" b="1" dirty="0">
                <a:solidFill>
                  <a:schemeClr val="bg1"/>
                </a:solidFill>
              </a:rPr>
              <a:t>Orange: </a:t>
            </a:r>
            <a:r>
              <a:rPr lang="en-US" sz="1600" b="1" dirty="0">
                <a:solidFill>
                  <a:schemeClr val="bg1"/>
                </a:solidFill>
                <a:latin typeface="Symbol" panose="05050102010706020507" pitchFamily="18" charset="2"/>
              </a:rPr>
              <a:t>D</a:t>
            </a:r>
            <a:r>
              <a:rPr lang="en-US" sz="1600" b="1" dirty="0">
                <a:solidFill>
                  <a:schemeClr val="bg1"/>
                </a:solidFill>
              </a:rPr>
              <a:t>T setpoint 5.0°C</a:t>
            </a:r>
          </a:p>
          <a:p>
            <a:br>
              <a:rPr lang="en-US" sz="1600" b="1" dirty="0">
                <a:solidFill>
                  <a:schemeClr val="bg1"/>
                </a:solidFill>
              </a:rPr>
            </a:br>
            <a:r>
              <a:rPr lang="en-US" sz="1600" b="1" dirty="0">
                <a:solidFill>
                  <a:schemeClr val="bg1"/>
                </a:solidFill>
              </a:rPr>
              <a:t>Blue: Actual measured </a:t>
            </a:r>
            <a:r>
              <a:rPr lang="en-US" sz="1600" b="1" dirty="0">
                <a:solidFill>
                  <a:schemeClr val="bg1"/>
                </a:solidFill>
                <a:latin typeface="Symbol" panose="05050102010706020507" pitchFamily="18" charset="2"/>
              </a:rPr>
              <a:t>D</a:t>
            </a:r>
            <a:r>
              <a:rPr lang="en-US" sz="1600" b="1" dirty="0">
                <a:solidFill>
                  <a:schemeClr val="bg1"/>
                </a:solidFill>
              </a:rPr>
              <a:t>T</a:t>
            </a:r>
          </a:p>
          <a:p>
            <a:br>
              <a:rPr lang="en-US" sz="1600" b="1" dirty="0">
                <a:solidFill>
                  <a:schemeClr val="bg1"/>
                </a:solidFill>
              </a:rPr>
            </a:br>
            <a:r>
              <a:rPr lang="en-US" sz="1600" b="1" dirty="0">
                <a:solidFill>
                  <a:schemeClr val="bg1"/>
                </a:solidFill>
              </a:rPr>
              <a:t>Yellow: Frese Delta T control box signal to valve actuator (0-10V)</a:t>
            </a:r>
          </a:p>
        </p:txBody>
      </p:sp>
      <p:sp>
        <p:nvSpPr>
          <p:cNvPr id="4" name="Rectangle 3">
            <a:extLst>
              <a:ext uri="{FF2B5EF4-FFF2-40B4-BE49-F238E27FC236}">
                <a16:creationId xmlns:a16="http://schemas.microsoft.com/office/drawing/2014/main" id="{5BBE5792-4829-4055-B5A1-BD29071D7C8F}"/>
              </a:ext>
            </a:extLst>
          </p:cNvPr>
          <p:cNvSpPr/>
          <p:nvPr/>
        </p:nvSpPr>
        <p:spPr>
          <a:xfrm>
            <a:off x="3373404" y="4363218"/>
            <a:ext cx="2613216" cy="369332"/>
          </a:xfrm>
          <a:prstGeom prst="rect">
            <a:avLst/>
          </a:prstGeom>
        </p:spPr>
        <p:txBody>
          <a:bodyPr wrap="none">
            <a:spAutoFit/>
          </a:bodyPr>
          <a:lstStyle/>
          <a:p>
            <a:r>
              <a:rPr lang="en-GB" dirty="0">
                <a:solidFill>
                  <a:srgbClr val="000000"/>
                </a:solidFill>
                <a:latin typeface="+mj-lt"/>
                <a:ea typeface="+mj-ea"/>
                <a:cs typeface="+mj-cs"/>
              </a:rPr>
              <a:t>Cooling Demand </a:t>
            </a:r>
            <a:r>
              <a:rPr lang="en-US" dirty="0">
                <a:solidFill>
                  <a:srgbClr val="000000"/>
                </a:solidFill>
                <a:latin typeface="+mj-lt"/>
                <a:ea typeface="+mj-ea"/>
                <a:cs typeface="+mj-cs"/>
              </a:rPr>
              <a:t>~ </a:t>
            </a:r>
            <a:r>
              <a:rPr lang="en-GB" dirty="0">
                <a:solidFill>
                  <a:srgbClr val="000000"/>
                </a:solidFill>
                <a:latin typeface="+mj-lt"/>
                <a:ea typeface="+mj-ea"/>
                <a:cs typeface="+mj-cs"/>
              </a:rPr>
              <a:t>5.7 kW</a:t>
            </a:r>
          </a:p>
        </p:txBody>
      </p:sp>
      <p:sp>
        <p:nvSpPr>
          <p:cNvPr id="38" name="Arrow: Right 37">
            <a:extLst>
              <a:ext uri="{FF2B5EF4-FFF2-40B4-BE49-F238E27FC236}">
                <a16:creationId xmlns:a16="http://schemas.microsoft.com/office/drawing/2014/main" id="{3C2B7211-1735-46FC-AC44-9DCACF573DAE}"/>
              </a:ext>
            </a:extLst>
          </p:cNvPr>
          <p:cNvSpPr/>
          <p:nvPr/>
        </p:nvSpPr>
        <p:spPr>
          <a:xfrm>
            <a:off x="2051720" y="1340768"/>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Rectangle: Rounded Corners 38">
            <a:extLst>
              <a:ext uri="{FF2B5EF4-FFF2-40B4-BE49-F238E27FC236}">
                <a16:creationId xmlns:a16="http://schemas.microsoft.com/office/drawing/2014/main" id="{35E269FE-BA15-4317-8868-5AE0AD4FC1D7}"/>
              </a:ext>
            </a:extLst>
          </p:cNvPr>
          <p:cNvSpPr/>
          <p:nvPr/>
        </p:nvSpPr>
        <p:spPr>
          <a:xfrm>
            <a:off x="41150" y="915654"/>
            <a:ext cx="2946674" cy="1102981"/>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02774A47-F1C5-4511-A643-466ED567C44E}"/>
              </a:ext>
            </a:extLst>
          </p:cNvPr>
          <p:cNvSpPr txBox="1"/>
          <p:nvPr/>
        </p:nvSpPr>
        <p:spPr>
          <a:xfrm>
            <a:off x="171319" y="908720"/>
            <a:ext cx="2744497" cy="1077218"/>
          </a:xfrm>
          <a:prstGeom prst="rect">
            <a:avLst/>
          </a:prstGeom>
          <a:noFill/>
        </p:spPr>
        <p:txBody>
          <a:bodyPr wrap="square" rtlCol="0">
            <a:spAutoFit/>
          </a:bodyPr>
          <a:lstStyle/>
          <a:p>
            <a:r>
              <a:rPr lang="en-US" sz="1600" b="1" dirty="0">
                <a:solidFill>
                  <a:schemeClr val="bg1"/>
                </a:solidFill>
              </a:rPr>
              <a:t>Part 2:  Static 2-way control valve and 0-10V modulating actuator, with </a:t>
            </a:r>
            <a:r>
              <a:rPr lang="en-US" sz="1600" b="1" dirty="0">
                <a:solidFill>
                  <a:schemeClr val="bg1"/>
                </a:solidFill>
                <a:latin typeface="Symbol" panose="05050102010706020507" pitchFamily="18" charset="2"/>
              </a:rPr>
              <a:t>D</a:t>
            </a:r>
            <a:r>
              <a:rPr lang="en-US" sz="1600" b="1" dirty="0">
                <a:solidFill>
                  <a:schemeClr val="bg1"/>
                </a:solidFill>
              </a:rPr>
              <a:t>T Control</a:t>
            </a:r>
          </a:p>
        </p:txBody>
      </p:sp>
      <p:pic>
        <p:nvPicPr>
          <p:cNvPr id="42" name="Billede 7">
            <a:extLst>
              <a:ext uri="{FF2B5EF4-FFF2-40B4-BE49-F238E27FC236}">
                <a16:creationId xmlns:a16="http://schemas.microsoft.com/office/drawing/2014/main" id="{1346FF95-7F3C-4CF0-8849-D45E0472D5E9}"/>
              </a:ext>
            </a:extLst>
          </p:cNvPr>
          <p:cNvPicPr>
            <a:picLocks noChangeAspect="1"/>
          </p:cNvPicPr>
          <p:nvPr/>
        </p:nvPicPr>
        <p:blipFill>
          <a:blip r:embed="rId3"/>
          <a:stretch>
            <a:fillRect/>
          </a:stretch>
        </p:blipFill>
        <p:spPr>
          <a:xfrm>
            <a:off x="3694024" y="1253872"/>
            <a:ext cx="4608512" cy="2664296"/>
          </a:xfrm>
          <a:prstGeom prst="rect">
            <a:avLst/>
          </a:prstGeom>
          <a:ln>
            <a:solidFill>
              <a:schemeClr val="tx1"/>
            </a:solidFill>
          </a:ln>
        </p:spPr>
      </p:pic>
      <p:sp>
        <p:nvSpPr>
          <p:cNvPr id="43" name="Rectangle: Rounded Corners 42">
            <a:extLst>
              <a:ext uri="{FF2B5EF4-FFF2-40B4-BE49-F238E27FC236}">
                <a16:creationId xmlns:a16="http://schemas.microsoft.com/office/drawing/2014/main" id="{C3705CC2-9D77-481A-B419-5F973A0BB87F}"/>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44" name="Group 43">
            <a:extLst>
              <a:ext uri="{FF2B5EF4-FFF2-40B4-BE49-F238E27FC236}">
                <a16:creationId xmlns:a16="http://schemas.microsoft.com/office/drawing/2014/main" id="{5AB08446-E6B8-4C27-B555-DEC5EFC81D8F}"/>
              </a:ext>
            </a:extLst>
          </p:cNvPr>
          <p:cNvGrpSpPr/>
          <p:nvPr/>
        </p:nvGrpSpPr>
        <p:grpSpPr>
          <a:xfrm>
            <a:off x="3104081" y="319878"/>
            <a:ext cx="4324176" cy="511518"/>
            <a:chOff x="2435351" y="3212976"/>
            <a:chExt cx="4324176" cy="511518"/>
          </a:xfrm>
        </p:grpSpPr>
        <p:sp>
          <p:nvSpPr>
            <p:cNvPr id="45" name="Rectangle: Rounded Corners 44">
              <a:extLst>
                <a:ext uri="{FF2B5EF4-FFF2-40B4-BE49-F238E27FC236}">
                  <a16:creationId xmlns:a16="http://schemas.microsoft.com/office/drawing/2014/main" id="{09DDDE1A-1D10-4B68-B848-6A84017DF35B}"/>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46" name="Title 1">
              <a:extLst>
                <a:ext uri="{FF2B5EF4-FFF2-40B4-BE49-F238E27FC236}">
                  <a16:creationId xmlns:a16="http://schemas.microsoft.com/office/drawing/2014/main" id="{CFE311C8-015C-4AF7-BFF5-4B4056F8B605}"/>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47" name="Title 1">
            <a:extLst>
              <a:ext uri="{FF2B5EF4-FFF2-40B4-BE49-F238E27FC236}">
                <a16:creationId xmlns:a16="http://schemas.microsoft.com/office/drawing/2014/main" id="{156733FE-630C-4D58-B436-26E190DF3266}"/>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48" name="Straight Connector 47">
            <a:extLst>
              <a:ext uri="{FF2B5EF4-FFF2-40B4-BE49-F238E27FC236}">
                <a16:creationId xmlns:a16="http://schemas.microsoft.com/office/drawing/2014/main" id="{F2DC5EAF-523B-486B-B70A-F55314787D00}"/>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54" name="Picture 53">
            <a:extLst>
              <a:ext uri="{FF2B5EF4-FFF2-40B4-BE49-F238E27FC236}">
                <a16:creationId xmlns:a16="http://schemas.microsoft.com/office/drawing/2014/main" id="{59A85CDF-9C71-4166-8403-B6FED7B132FC}"/>
              </a:ext>
            </a:extLst>
          </p:cNvPr>
          <p:cNvPicPr>
            <a:picLocks noChangeAspect="1"/>
          </p:cNvPicPr>
          <p:nvPr/>
        </p:nvPicPr>
        <p:blipFill>
          <a:blip r:embed="rId4"/>
          <a:stretch>
            <a:fillRect/>
          </a:stretch>
        </p:blipFill>
        <p:spPr>
          <a:xfrm>
            <a:off x="6317899" y="4265908"/>
            <a:ext cx="2053279" cy="891284"/>
          </a:xfrm>
          <a:prstGeom prst="rect">
            <a:avLst/>
          </a:prstGeom>
        </p:spPr>
      </p:pic>
      <p:sp>
        <p:nvSpPr>
          <p:cNvPr id="55" name="Rounded Rectangle 25">
            <a:extLst>
              <a:ext uri="{FF2B5EF4-FFF2-40B4-BE49-F238E27FC236}">
                <a16:creationId xmlns:a16="http://schemas.microsoft.com/office/drawing/2014/main" id="{117147D3-3FAF-4AF4-850D-92F2B1819DA3}"/>
              </a:ext>
            </a:extLst>
          </p:cNvPr>
          <p:cNvSpPr/>
          <p:nvPr/>
        </p:nvSpPr>
        <p:spPr>
          <a:xfrm>
            <a:off x="6292529" y="4199432"/>
            <a:ext cx="2095895" cy="100562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56" name="Oval 55">
            <a:extLst>
              <a:ext uri="{FF2B5EF4-FFF2-40B4-BE49-F238E27FC236}">
                <a16:creationId xmlns:a16="http://schemas.microsoft.com/office/drawing/2014/main" id="{AA58FACE-DDA9-457B-B761-A943966C65E2}"/>
              </a:ext>
            </a:extLst>
          </p:cNvPr>
          <p:cNvSpPr/>
          <p:nvPr/>
        </p:nvSpPr>
        <p:spPr>
          <a:xfrm>
            <a:off x="7332455" y="4637094"/>
            <a:ext cx="543892" cy="543892"/>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23085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grpSp>
        <p:nvGrpSpPr>
          <p:cNvPr id="3" name="Group 2">
            <a:extLst>
              <a:ext uri="{FF2B5EF4-FFF2-40B4-BE49-F238E27FC236}">
                <a16:creationId xmlns:a16="http://schemas.microsoft.com/office/drawing/2014/main" id="{4A649A75-672A-4608-8099-5D530B0F0702}"/>
              </a:ext>
            </a:extLst>
          </p:cNvPr>
          <p:cNvGrpSpPr/>
          <p:nvPr/>
        </p:nvGrpSpPr>
        <p:grpSpPr>
          <a:xfrm>
            <a:off x="3722725" y="1530175"/>
            <a:ext cx="4591050" cy="2228850"/>
            <a:chOff x="3722725" y="1530175"/>
            <a:chExt cx="4591050" cy="2228850"/>
          </a:xfrm>
        </p:grpSpPr>
        <p:pic>
          <p:nvPicPr>
            <p:cNvPr id="43" name="Picture 2">
              <a:extLst>
                <a:ext uri="{FF2B5EF4-FFF2-40B4-BE49-F238E27FC236}">
                  <a16:creationId xmlns:a16="http://schemas.microsoft.com/office/drawing/2014/main" id="{15FA2C4A-375E-437E-B280-EA6164D40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725" y="1530175"/>
              <a:ext cx="459105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a:extLst>
                <a:ext uri="{FF2B5EF4-FFF2-40B4-BE49-F238E27FC236}">
                  <a16:creationId xmlns:a16="http://schemas.microsoft.com/office/drawing/2014/main" id="{8E25977C-EB23-445A-BB0E-C8B587014037}"/>
                </a:ext>
              </a:extLst>
            </p:cNvPr>
            <p:cNvSpPr/>
            <p:nvPr/>
          </p:nvSpPr>
          <p:spPr>
            <a:xfrm>
              <a:off x="7503021" y="2273897"/>
              <a:ext cx="720000" cy="684000"/>
            </a:xfrm>
            <a:prstGeom prst="rect">
              <a:avLst/>
            </a:prstGeom>
            <a:solidFill>
              <a:srgbClr val="FF505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45" name="Rectangle 44">
              <a:extLst>
                <a:ext uri="{FF2B5EF4-FFF2-40B4-BE49-F238E27FC236}">
                  <a16:creationId xmlns:a16="http://schemas.microsoft.com/office/drawing/2014/main" id="{429F8D2E-CB63-4857-A71B-DD581233FDE9}"/>
                </a:ext>
              </a:extLst>
            </p:cNvPr>
            <p:cNvSpPr/>
            <p:nvPr/>
          </p:nvSpPr>
          <p:spPr>
            <a:xfrm>
              <a:off x="6747061" y="2281560"/>
              <a:ext cx="687648" cy="684000"/>
            </a:xfrm>
            <a:prstGeom prst="rect">
              <a:avLst/>
            </a:prstGeom>
            <a:solidFill>
              <a:srgbClr val="00206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6" name="Rectangle 45">
              <a:extLst>
                <a:ext uri="{FF2B5EF4-FFF2-40B4-BE49-F238E27FC236}">
                  <a16:creationId xmlns:a16="http://schemas.microsoft.com/office/drawing/2014/main" id="{74AD293B-2796-4CE3-9EE5-CF994A7F34AA}"/>
                </a:ext>
              </a:extLst>
            </p:cNvPr>
            <p:cNvSpPr/>
            <p:nvPr/>
          </p:nvSpPr>
          <p:spPr>
            <a:xfrm>
              <a:off x="6018250" y="2273897"/>
              <a:ext cx="684000" cy="684000"/>
            </a:xfrm>
            <a:prstGeom prst="rect">
              <a:avLst/>
            </a:prstGeom>
            <a:solidFill>
              <a:srgbClr val="00B05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 name="Rectangle 46">
              <a:extLst>
                <a:ext uri="{FF2B5EF4-FFF2-40B4-BE49-F238E27FC236}">
                  <a16:creationId xmlns:a16="http://schemas.microsoft.com/office/drawing/2014/main" id="{FB84DB9E-C5D4-42CA-B578-CB37534B4951}"/>
                </a:ext>
              </a:extLst>
            </p:cNvPr>
            <p:cNvSpPr/>
            <p:nvPr/>
          </p:nvSpPr>
          <p:spPr>
            <a:xfrm>
              <a:off x="6747061" y="3003017"/>
              <a:ext cx="687648" cy="684000"/>
            </a:xfrm>
            <a:prstGeom prst="rect">
              <a:avLst/>
            </a:prstGeom>
            <a:solidFill>
              <a:srgbClr val="00206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8" name="Rectangle 47">
              <a:extLst>
                <a:ext uri="{FF2B5EF4-FFF2-40B4-BE49-F238E27FC236}">
                  <a16:creationId xmlns:a16="http://schemas.microsoft.com/office/drawing/2014/main" id="{49D134AD-7BD2-4DB8-8A61-EA1A7E45EA0C}"/>
                </a:ext>
              </a:extLst>
            </p:cNvPr>
            <p:cNvSpPr/>
            <p:nvPr/>
          </p:nvSpPr>
          <p:spPr>
            <a:xfrm>
              <a:off x="6018250" y="3003017"/>
              <a:ext cx="684000" cy="684000"/>
            </a:xfrm>
            <a:prstGeom prst="rect">
              <a:avLst/>
            </a:prstGeom>
            <a:solidFill>
              <a:srgbClr val="00B05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4" name="Rectangle 53">
              <a:extLst>
                <a:ext uri="{FF2B5EF4-FFF2-40B4-BE49-F238E27FC236}">
                  <a16:creationId xmlns:a16="http://schemas.microsoft.com/office/drawing/2014/main" id="{090E84E6-6E21-4B06-BD30-E85248272790}"/>
                </a:ext>
              </a:extLst>
            </p:cNvPr>
            <p:cNvSpPr/>
            <p:nvPr/>
          </p:nvSpPr>
          <p:spPr>
            <a:xfrm>
              <a:off x="7498720" y="3003017"/>
              <a:ext cx="720000" cy="684000"/>
            </a:xfrm>
            <a:prstGeom prst="rect">
              <a:avLst/>
            </a:prstGeom>
            <a:solidFill>
              <a:srgbClr val="FF505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pic>
        <p:nvPicPr>
          <p:cNvPr id="60" name="Picture 59">
            <a:extLst>
              <a:ext uri="{FF2B5EF4-FFF2-40B4-BE49-F238E27FC236}">
                <a16:creationId xmlns:a16="http://schemas.microsoft.com/office/drawing/2014/main" id="{1C48E882-BC3A-4840-9366-CCCFA7D0AC48}"/>
              </a:ext>
            </a:extLst>
          </p:cNvPr>
          <p:cNvPicPr>
            <a:picLocks noChangeAspect="1"/>
          </p:cNvPicPr>
          <p:nvPr/>
        </p:nvPicPr>
        <p:blipFill>
          <a:blip r:embed="rId4"/>
          <a:stretch>
            <a:fillRect/>
          </a:stretch>
        </p:blipFill>
        <p:spPr>
          <a:xfrm>
            <a:off x="3632971" y="1049691"/>
            <a:ext cx="2053279" cy="891284"/>
          </a:xfrm>
          <a:prstGeom prst="rect">
            <a:avLst/>
          </a:prstGeom>
        </p:spPr>
      </p:pic>
      <p:sp>
        <p:nvSpPr>
          <p:cNvPr id="61" name="Rounded Rectangle 25">
            <a:extLst>
              <a:ext uri="{FF2B5EF4-FFF2-40B4-BE49-F238E27FC236}">
                <a16:creationId xmlns:a16="http://schemas.microsoft.com/office/drawing/2014/main" id="{8C0BF987-430F-42FD-961E-A2CD6AB80CB0}"/>
              </a:ext>
            </a:extLst>
          </p:cNvPr>
          <p:cNvSpPr/>
          <p:nvPr/>
        </p:nvSpPr>
        <p:spPr>
          <a:xfrm>
            <a:off x="3607601" y="983215"/>
            <a:ext cx="2095895" cy="100562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62" name="Oval 61">
            <a:extLst>
              <a:ext uri="{FF2B5EF4-FFF2-40B4-BE49-F238E27FC236}">
                <a16:creationId xmlns:a16="http://schemas.microsoft.com/office/drawing/2014/main" id="{4E7C02C3-10C7-4B28-87A9-8B35A0392436}"/>
              </a:ext>
            </a:extLst>
          </p:cNvPr>
          <p:cNvSpPr/>
          <p:nvPr/>
        </p:nvSpPr>
        <p:spPr>
          <a:xfrm>
            <a:off x="4647527" y="1420877"/>
            <a:ext cx="543892" cy="543892"/>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3" name="Arrow: Right 62">
            <a:extLst>
              <a:ext uri="{FF2B5EF4-FFF2-40B4-BE49-F238E27FC236}">
                <a16:creationId xmlns:a16="http://schemas.microsoft.com/office/drawing/2014/main" id="{9A3092A1-4921-4719-958D-3531530114F8}"/>
              </a:ext>
            </a:extLst>
          </p:cNvPr>
          <p:cNvSpPr/>
          <p:nvPr/>
        </p:nvSpPr>
        <p:spPr>
          <a:xfrm rot="5400000">
            <a:off x="3963688" y="1947510"/>
            <a:ext cx="288030"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
        <p:nvSpPr>
          <p:cNvPr id="36" name="Rectangle: Rounded Corners 35">
            <a:extLst>
              <a:ext uri="{FF2B5EF4-FFF2-40B4-BE49-F238E27FC236}">
                <a16:creationId xmlns:a16="http://schemas.microsoft.com/office/drawing/2014/main" id="{49650C8F-A141-45DE-B401-2303FA300F51}"/>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41" name="Group 40">
            <a:extLst>
              <a:ext uri="{FF2B5EF4-FFF2-40B4-BE49-F238E27FC236}">
                <a16:creationId xmlns:a16="http://schemas.microsoft.com/office/drawing/2014/main" id="{1D338D00-9000-4A52-94C4-4050D23D942C}"/>
              </a:ext>
            </a:extLst>
          </p:cNvPr>
          <p:cNvGrpSpPr/>
          <p:nvPr/>
        </p:nvGrpSpPr>
        <p:grpSpPr>
          <a:xfrm>
            <a:off x="3104081" y="319878"/>
            <a:ext cx="4324176" cy="511518"/>
            <a:chOff x="2435351" y="3212976"/>
            <a:chExt cx="4324176" cy="511518"/>
          </a:xfrm>
        </p:grpSpPr>
        <p:sp>
          <p:nvSpPr>
            <p:cNvPr id="42" name="Rectangle: Rounded Corners 41">
              <a:extLst>
                <a:ext uri="{FF2B5EF4-FFF2-40B4-BE49-F238E27FC236}">
                  <a16:creationId xmlns:a16="http://schemas.microsoft.com/office/drawing/2014/main" id="{5FD4EC03-A645-49D0-8C44-2F9CFA817C48}"/>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64" name="Title 1">
              <a:extLst>
                <a:ext uri="{FF2B5EF4-FFF2-40B4-BE49-F238E27FC236}">
                  <a16:creationId xmlns:a16="http://schemas.microsoft.com/office/drawing/2014/main" id="{EA2699B7-1A01-4133-AC2A-8DC4E4B9E7DE}"/>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65" name="Title 1">
            <a:extLst>
              <a:ext uri="{FF2B5EF4-FFF2-40B4-BE49-F238E27FC236}">
                <a16:creationId xmlns:a16="http://schemas.microsoft.com/office/drawing/2014/main" id="{FFC3D935-E3BE-424C-8E3B-19A0B1028C95}"/>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66" name="Straight Connector 65">
            <a:extLst>
              <a:ext uri="{FF2B5EF4-FFF2-40B4-BE49-F238E27FC236}">
                <a16:creationId xmlns:a16="http://schemas.microsoft.com/office/drawing/2014/main" id="{FB5C62C9-2104-4938-8D03-9E12156C60D4}"/>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67" name="Picture 66">
            <a:extLst>
              <a:ext uri="{FF2B5EF4-FFF2-40B4-BE49-F238E27FC236}">
                <a16:creationId xmlns:a16="http://schemas.microsoft.com/office/drawing/2014/main" id="{3DAB13AC-89E5-4430-BB91-1F994ED3CF66}"/>
              </a:ext>
            </a:extLst>
          </p:cNvPr>
          <p:cNvPicPr>
            <a:picLocks noChangeAspect="1"/>
          </p:cNvPicPr>
          <p:nvPr/>
        </p:nvPicPr>
        <p:blipFill>
          <a:blip r:embed="rId5"/>
          <a:stretch>
            <a:fillRect/>
          </a:stretch>
        </p:blipFill>
        <p:spPr>
          <a:xfrm>
            <a:off x="3563888" y="4126568"/>
            <a:ext cx="2095895" cy="1095779"/>
          </a:xfrm>
          <a:prstGeom prst="rect">
            <a:avLst/>
          </a:prstGeom>
        </p:spPr>
      </p:pic>
      <p:sp>
        <p:nvSpPr>
          <p:cNvPr id="68" name="Rounded Rectangle 25">
            <a:extLst>
              <a:ext uri="{FF2B5EF4-FFF2-40B4-BE49-F238E27FC236}">
                <a16:creationId xmlns:a16="http://schemas.microsoft.com/office/drawing/2014/main" id="{4FA2139D-022B-4680-BA1F-B92900DCDACD}"/>
              </a:ext>
            </a:extLst>
          </p:cNvPr>
          <p:cNvSpPr/>
          <p:nvPr/>
        </p:nvSpPr>
        <p:spPr>
          <a:xfrm>
            <a:off x="3563888" y="4192579"/>
            <a:ext cx="2095895" cy="100562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69" name="Arrow: Right 68">
            <a:extLst>
              <a:ext uri="{FF2B5EF4-FFF2-40B4-BE49-F238E27FC236}">
                <a16:creationId xmlns:a16="http://schemas.microsoft.com/office/drawing/2014/main" id="{8C173E0A-9EDA-41E0-B441-A248F7262D1A}"/>
              </a:ext>
            </a:extLst>
          </p:cNvPr>
          <p:cNvSpPr/>
          <p:nvPr/>
        </p:nvSpPr>
        <p:spPr>
          <a:xfrm rot="16200000">
            <a:off x="3863661" y="3745711"/>
            <a:ext cx="488083"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
        <p:nvSpPr>
          <p:cNvPr id="29" name="Rectangle 28">
            <a:extLst>
              <a:ext uri="{FF2B5EF4-FFF2-40B4-BE49-F238E27FC236}">
                <a16:creationId xmlns:a16="http://schemas.microsoft.com/office/drawing/2014/main" id="{4C3A7D61-D0A1-46E7-AC68-EFA930DB3AD2}"/>
              </a:ext>
            </a:extLst>
          </p:cNvPr>
          <p:cNvSpPr/>
          <p:nvPr/>
        </p:nvSpPr>
        <p:spPr>
          <a:xfrm>
            <a:off x="394361" y="3090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Arrow: Right 29">
            <a:extLst>
              <a:ext uri="{FF2B5EF4-FFF2-40B4-BE49-F238E27FC236}">
                <a16:creationId xmlns:a16="http://schemas.microsoft.com/office/drawing/2014/main" id="{3BCA36A9-44D3-4385-8749-DC2EF0892B7A}"/>
              </a:ext>
            </a:extLst>
          </p:cNvPr>
          <p:cNvSpPr/>
          <p:nvPr/>
        </p:nvSpPr>
        <p:spPr>
          <a:xfrm>
            <a:off x="1710139" y="2648928"/>
            <a:ext cx="2078456"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1" name="Rectangle: Rounded Corners 30">
            <a:extLst>
              <a:ext uri="{FF2B5EF4-FFF2-40B4-BE49-F238E27FC236}">
                <a16:creationId xmlns:a16="http://schemas.microsoft.com/office/drawing/2014/main" id="{BB337F87-53DC-41D9-84D9-BED46FA34403}"/>
              </a:ext>
            </a:extLst>
          </p:cNvPr>
          <p:cNvSpPr/>
          <p:nvPr/>
        </p:nvSpPr>
        <p:spPr>
          <a:xfrm>
            <a:off x="41150" y="2591357"/>
            <a:ext cx="2946674" cy="13612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0021BEEA-09EC-48C8-B79A-13DDA1C92348}"/>
              </a:ext>
            </a:extLst>
          </p:cNvPr>
          <p:cNvSpPr txBox="1"/>
          <p:nvPr/>
        </p:nvSpPr>
        <p:spPr>
          <a:xfrm>
            <a:off x="171319" y="2681625"/>
            <a:ext cx="2600481" cy="1077218"/>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solidFill>
                  <a:schemeClr val="bg1"/>
                </a:solidFill>
              </a:rPr>
              <a:t>The average flow is lower</a:t>
            </a:r>
          </a:p>
          <a:p>
            <a:pPr marL="285750" indent="-285750">
              <a:buFont typeface="Wingdings" panose="05000000000000000000" pitchFamily="2" charset="2"/>
              <a:buChar char="§"/>
            </a:pPr>
            <a:r>
              <a:rPr lang="en-US" sz="1600" b="1" dirty="0">
                <a:solidFill>
                  <a:schemeClr val="bg1"/>
                </a:solidFill>
              </a:rPr>
              <a:t>The Coil </a:t>
            </a:r>
            <a:r>
              <a:rPr lang="en-US" sz="1600" b="1" dirty="0">
                <a:solidFill>
                  <a:schemeClr val="bg1"/>
                </a:solidFill>
                <a:latin typeface="Symbol" panose="05050102010706020507" pitchFamily="18" charset="2"/>
              </a:rPr>
              <a:t>D</a:t>
            </a:r>
            <a:r>
              <a:rPr lang="en-US" sz="1600" b="1" dirty="0">
                <a:solidFill>
                  <a:schemeClr val="bg1"/>
                </a:solidFill>
              </a:rPr>
              <a:t>T is higher</a:t>
            </a:r>
          </a:p>
          <a:p>
            <a:endParaRPr lang="en-US" sz="1600" b="1" dirty="0">
              <a:solidFill>
                <a:schemeClr val="bg1"/>
              </a:solidFill>
            </a:endParaRPr>
          </a:p>
        </p:txBody>
      </p:sp>
    </p:spTree>
    <p:extLst>
      <p:ext uri="{BB962C8B-B14F-4D97-AF65-F5344CB8AC3E}">
        <p14:creationId xmlns:p14="http://schemas.microsoft.com/office/powerpoint/2010/main" val="973773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37" name="Rectangle 36">
            <a:extLst>
              <a:ext uri="{FF2B5EF4-FFF2-40B4-BE49-F238E27FC236}">
                <a16:creationId xmlns:a16="http://schemas.microsoft.com/office/drawing/2014/main" id="{C97C9F85-634B-4BC7-8BE1-A018790E1157}"/>
              </a:ext>
            </a:extLst>
          </p:cNvPr>
          <p:cNvSpPr/>
          <p:nvPr/>
        </p:nvSpPr>
        <p:spPr>
          <a:xfrm>
            <a:off x="394361" y="3090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Arrow: Right 37">
            <a:extLst>
              <a:ext uri="{FF2B5EF4-FFF2-40B4-BE49-F238E27FC236}">
                <a16:creationId xmlns:a16="http://schemas.microsoft.com/office/drawing/2014/main" id="{3C2B7211-1735-46FC-AC44-9DCACF573DAE}"/>
              </a:ext>
            </a:extLst>
          </p:cNvPr>
          <p:cNvSpPr/>
          <p:nvPr/>
        </p:nvSpPr>
        <p:spPr>
          <a:xfrm>
            <a:off x="2172385" y="2648928"/>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Rectangle: Rounded Corners 38">
            <a:extLst>
              <a:ext uri="{FF2B5EF4-FFF2-40B4-BE49-F238E27FC236}">
                <a16:creationId xmlns:a16="http://schemas.microsoft.com/office/drawing/2014/main" id="{35E269FE-BA15-4317-8868-5AE0AD4FC1D7}"/>
              </a:ext>
            </a:extLst>
          </p:cNvPr>
          <p:cNvSpPr/>
          <p:nvPr/>
        </p:nvSpPr>
        <p:spPr>
          <a:xfrm>
            <a:off x="41150" y="1295213"/>
            <a:ext cx="2946674" cy="3429931"/>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02774A47-F1C5-4511-A643-466ED567C44E}"/>
              </a:ext>
            </a:extLst>
          </p:cNvPr>
          <p:cNvSpPr txBox="1"/>
          <p:nvPr/>
        </p:nvSpPr>
        <p:spPr>
          <a:xfrm>
            <a:off x="171319" y="1431935"/>
            <a:ext cx="2711564" cy="2554545"/>
          </a:xfrm>
          <a:prstGeom prst="rect">
            <a:avLst/>
          </a:prstGeom>
          <a:noFill/>
        </p:spPr>
        <p:txBody>
          <a:bodyPr wrap="square" rtlCol="0">
            <a:spAutoFit/>
          </a:bodyPr>
          <a:lstStyle/>
          <a:p>
            <a:r>
              <a:rPr lang="en-GB" sz="1600" b="1" dirty="0">
                <a:solidFill>
                  <a:schemeClr val="bg1"/>
                </a:solidFill>
              </a:rPr>
              <a:t>When fitted with a Static 2-Way Control Valve and Frese </a:t>
            </a:r>
            <a:r>
              <a:rPr lang="en-GB" sz="1600" b="1" dirty="0">
                <a:solidFill>
                  <a:schemeClr val="bg1"/>
                </a:solidFill>
                <a:latin typeface="Symbol" panose="05050102010706020507" pitchFamily="18" charset="2"/>
              </a:rPr>
              <a:t>D</a:t>
            </a:r>
            <a:r>
              <a:rPr lang="en-GB" sz="1600" b="1" dirty="0">
                <a:solidFill>
                  <a:schemeClr val="bg1"/>
                </a:solidFill>
              </a:rPr>
              <a:t>T Control, the same FCU can satisfy the same cooling load with 77% less pump energy consumption compared with when controlled by a Static 2-Way Control Valve only.</a:t>
            </a:r>
          </a:p>
        </p:txBody>
      </p:sp>
      <p:pic>
        <p:nvPicPr>
          <p:cNvPr id="55" name="Picture 54">
            <a:extLst>
              <a:ext uri="{FF2B5EF4-FFF2-40B4-BE49-F238E27FC236}">
                <a16:creationId xmlns:a16="http://schemas.microsoft.com/office/drawing/2014/main" id="{B6729E9B-A1FC-4C19-824E-340607DA34D1}"/>
              </a:ext>
            </a:extLst>
          </p:cNvPr>
          <p:cNvPicPr>
            <a:picLocks noChangeAspect="1"/>
          </p:cNvPicPr>
          <p:nvPr/>
        </p:nvPicPr>
        <p:blipFill>
          <a:blip r:embed="rId3"/>
          <a:stretch>
            <a:fillRect/>
          </a:stretch>
        </p:blipFill>
        <p:spPr>
          <a:xfrm>
            <a:off x="3563888" y="3370969"/>
            <a:ext cx="2095895" cy="1095779"/>
          </a:xfrm>
          <a:prstGeom prst="rect">
            <a:avLst/>
          </a:prstGeom>
        </p:spPr>
      </p:pic>
      <p:sp>
        <p:nvSpPr>
          <p:cNvPr id="56" name="Rounded Rectangle 25">
            <a:extLst>
              <a:ext uri="{FF2B5EF4-FFF2-40B4-BE49-F238E27FC236}">
                <a16:creationId xmlns:a16="http://schemas.microsoft.com/office/drawing/2014/main" id="{8EB8751C-7FF1-4096-9892-F1AB4F184B02}"/>
              </a:ext>
            </a:extLst>
          </p:cNvPr>
          <p:cNvSpPr/>
          <p:nvPr/>
        </p:nvSpPr>
        <p:spPr>
          <a:xfrm>
            <a:off x="3563888" y="3436980"/>
            <a:ext cx="2095895" cy="100562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60" name="Picture 59">
            <a:extLst>
              <a:ext uri="{FF2B5EF4-FFF2-40B4-BE49-F238E27FC236}">
                <a16:creationId xmlns:a16="http://schemas.microsoft.com/office/drawing/2014/main" id="{1C48E882-BC3A-4840-9366-CCCFA7D0AC48}"/>
              </a:ext>
            </a:extLst>
          </p:cNvPr>
          <p:cNvPicPr>
            <a:picLocks noChangeAspect="1"/>
          </p:cNvPicPr>
          <p:nvPr/>
        </p:nvPicPr>
        <p:blipFill>
          <a:blip r:embed="rId4"/>
          <a:stretch>
            <a:fillRect/>
          </a:stretch>
        </p:blipFill>
        <p:spPr>
          <a:xfrm>
            <a:off x="3632971" y="1489812"/>
            <a:ext cx="2053279" cy="891284"/>
          </a:xfrm>
          <a:prstGeom prst="rect">
            <a:avLst/>
          </a:prstGeom>
        </p:spPr>
      </p:pic>
      <p:sp>
        <p:nvSpPr>
          <p:cNvPr id="61" name="Rounded Rectangle 25">
            <a:extLst>
              <a:ext uri="{FF2B5EF4-FFF2-40B4-BE49-F238E27FC236}">
                <a16:creationId xmlns:a16="http://schemas.microsoft.com/office/drawing/2014/main" id="{8C0BF987-430F-42FD-961E-A2CD6AB80CB0}"/>
              </a:ext>
            </a:extLst>
          </p:cNvPr>
          <p:cNvSpPr/>
          <p:nvPr/>
        </p:nvSpPr>
        <p:spPr>
          <a:xfrm>
            <a:off x="3607601" y="1423336"/>
            <a:ext cx="2095895" cy="100562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62" name="Oval 61">
            <a:extLst>
              <a:ext uri="{FF2B5EF4-FFF2-40B4-BE49-F238E27FC236}">
                <a16:creationId xmlns:a16="http://schemas.microsoft.com/office/drawing/2014/main" id="{4E7C02C3-10C7-4B28-87A9-8B35A0392436}"/>
              </a:ext>
            </a:extLst>
          </p:cNvPr>
          <p:cNvSpPr/>
          <p:nvPr/>
        </p:nvSpPr>
        <p:spPr>
          <a:xfrm>
            <a:off x="4647527" y="1860998"/>
            <a:ext cx="543892" cy="543892"/>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pic>
        <p:nvPicPr>
          <p:cNvPr id="36" name="Picture 2">
            <a:extLst>
              <a:ext uri="{FF2B5EF4-FFF2-40B4-BE49-F238E27FC236}">
                <a16:creationId xmlns:a16="http://schemas.microsoft.com/office/drawing/2014/main" id="{D4EC4CEE-384A-46F7-9FD3-42B15F44B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536" y="1393455"/>
            <a:ext cx="2848746" cy="3341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a:extLst>
              <a:ext uri="{FF2B5EF4-FFF2-40B4-BE49-F238E27FC236}">
                <a16:creationId xmlns:a16="http://schemas.microsoft.com/office/drawing/2014/main" id="{58DDACF5-346B-46BB-BF5C-A5127F8FC0F6}"/>
              </a:ext>
            </a:extLst>
          </p:cNvPr>
          <p:cNvSpPr txBox="1"/>
          <p:nvPr/>
        </p:nvSpPr>
        <p:spPr>
          <a:xfrm>
            <a:off x="3013301" y="5530378"/>
            <a:ext cx="3812344" cy="769441"/>
          </a:xfrm>
          <a:prstGeom prst="rect">
            <a:avLst/>
          </a:prstGeom>
          <a:noFill/>
        </p:spPr>
        <p:txBody>
          <a:bodyPr wrap="square" rtlCol="0">
            <a:spAutoFit/>
          </a:bodyPr>
          <a:lstStyle/>
          <a:p>
            <a:pPr algn="ctr"/>
            <a:r>
              <a:rPr lang="en-GB" sz="4400" b="1" i="1" dirty="0">
                <a:solidFill>
                  <a:srgbClr val="F17E00"/>
                </a:solidFill>
              </a:rPr>
              <a:t>E</a:t>
            </a:r>
            <a:r>
              <a:rPr lang="en-GB" b="1" dirty="0">
                <a:solidFill>
                  <a:srgbClr val="F17E00"/>
                </a:solidFill>
              </a:rPr>
              <a:t>% </a:t>
            </a:r>
            <a:r>
              <a:rPr lang="en-GB" sz="3600" b="1" dirty="0">
                <a:solidFill>
                  <a:srgbClr val="F17E00"/>
                </a:solidFill>
              </a:rPr>
              <a:t>saving = 77%</a:t>
            </a:r>
          </a:p>
        </p:txBody>
      </p:sp>
      <p:sp>
        <p:nvSpPr>
          <p:cNvPr id="28" name="Rectangle: Rounded Corners 27">
            <a:extLst>
              <a:ext uri="{FF2B5EF4-FFF2-40B4-BE49-F238E27FC236}">
                <a16:creationId xmlns:a16="http://schemas.microsoft.com/office/drawing/2014/main" id="{F97DD9DD-7672-42D2-883B-50468FBDEC7A}"/>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ECE14250-BCDF-4F88-A391-626D9DEC6B8E}"/>
              </a:ext>
            </a:extLst>
          </p:cNvPr>
          <p:cNvGrpSpPr/>
          <p:nvPr/>
        </p:nvGrpSpPr>
        <p:grpSpPr>
          <a:xfrm>
            <a:off x="3104081" y="319878"/>
            <a:ext cx="4324176" cy="511518"/>
            <a:chOff x="2435351" y="3212976"/>
            <a:chExt cx="4324176" cy="511518"/>
          </a:xfrm>
        </p:grpSpPr>
        <p:sp>
          <p:nvSpPr>
            <p:cNvPr id="30" name="Rectangle: Rounded Corners 29">
              <a:extLst>
                <a:ext uri="{FF2B5EF4-FFF2-40B4-BE49-F238E27FC236}">
                  <a16:creationId xmlns:a16="http://schemas.microsoft.com/office/drawing/2014/main" id="{064F6AA7-BA26-454C-B22C-B0281D57D25E}"/>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1" name="Title 1">
              <a:extLst>
                <a:ext uri="{FF2B5EF4-FFF2-40B4-BE49-F238E27FC236}">
                  <a16:creationId xmlns:a16="http://schemas.microsoft.com/office/drawing/2014/main" id="{1B28561C-CE2A-4084-B54F-8D273570FF44}"/>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2" name="Title 1">
            <a:extLst>
              <a:ext uri="{FF2B5EF4-FFF2-40B4-BE49-F238E27FC236}">
                <a16:creationId xmlns:a16="http://schemas.microsoft.com/office/drawing/2014/main" id="{64D4478A-F64A-45A7-A2C7-ED76768986AD}"/>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3" name="Straight Connector 32">
            <a:extLst>
              <a:ext uri="{FF2B5EF4-FFF2-40B4-BE49-F238E27FC236}">
                <a16:creationId xmlns:a16="http://schemas.microsoft.com/office/drawing/2014/main" id="{E687E8CB-D3BD-432E-A965-C4F79D3674B0}"/>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18436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B7E44-4432-4E55-BEA7-B61CB4A4F287}"/>
              </a:ext>
            </a:extLst>
          </p:cNvPr>
          <p:cNvPicPr>
            <a:picLocks noChangeAspect="1"/>
          </p:cNvPicPr>
          <p:nvPr/>
        </p:nvPicPr>
        <p:blipFill>
          <a:blip r:embed="rId3"/>
          <a:stretch>
            <a:fillRect/>
          </a:stretch>
        </p:blipFill>
        <p:spPr>
          <a:xfrm>
            <a:off x="3097149" y="1037514"/>
            <a:ext cx="5069559" cy="2388542"/>
          </a:xfrm>
          <a:prstGeom prst="rect">
            <a:avLst/>
          </a:prstGeom>
        </p:spPr>
      </p:pic>
      <p:sp>
        <p:nvSpPr>
          <p:cNvPr id="16" name="Title 1">
            <a:extLst>
              <a:ext uri="{FF2B5EF4-FFF2-40B4-BE49-F238E27FC236}">
                <a16:creationId xmlns:a16="http://schemas.microsoft.com/office/drawing/2014/main" id="{1946E04B-D515-4A09-BB86-384328275086}"/>
              </a:ext>
            </a:extLst>
          </p:cNvPr>
          <p:cNvSpPr txBox="1">
            <a:spLocks/>
          </p:cNvSpPr>
          <p:nvPr/>
        </p:nvSpPr>
        <p:spPr>
          <a:xfrm>
            <a:off x="139201" y="5200119"/>
            <a:ext cx="8825287" cy="1363498"/>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GB" sz="1800" dirty="0"/>
              <a:t>Frese Delta T is a supply and return temperature controller with two temperature sensors. Frese Delta T limits the flow through the terminal unit by means of a control valve in order to obtain the minimum required (designed) temperature difference in the supply and return lines of the system and thus enhance it’s efficiency and optimize pump energy consumption.</a:t>
            </a:r>
            <a:endParaRPr lang="en-US" sz="1800" dirty="0"/>
          </a:p>
        </p:txBody>
      </p:sp>
      <p:sp>
        <p:nvSpPr>
          <p:cNvPr id="19" name="Rounded Rectangle 25">
            <a:extLst>
              <a:ext uri="{FF2B5EF4-FFF2-40B4-BE49-F238E27FC236}">
                <a16:creationId xmlns:a16="http://schemas.microsoft.com/office/drawing/2014/main" id="{002FF3ED-27B6-415A-BDA4-22782D9E956A}"/>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3" name="Picture 2">
            <a:extLst>
              <a:ext uri="{FF2B5EF4-FFF2-40B4-BE49-F238E27FC236}">
                <a16:creationId xmlns:a16="http://schemas.microsoft.com/office/drawing/2014/main" id="{50930534-2A6F-4AEA-A8FD-A32E79D60688}"/>
              </a:ext>
            </a:extLst>
          </p:cNvPr>
          <p:cNvPicPr>
            <a:picLocks noChangeAspect="1"/>
          </p:cNvPicPr>
          <p:nvPr/>
        </p:nvPicPr>
        <p:blipFill>
          <a:blip r:embed="rId4"/>
          <a:stretch>
            <a:fillRect/>
          </a:stretch>
        </p:blipFill>
        <p:spPr>
          <a:xfrm>
            <a:off x="4111611" y="3316366"/>
            <a:ext cx="3658607" cy="1588123"/>
          </a:xfrm>
          <a:prstGeom prst="rect">
            <a:avLst/>
          </a:prstGeom>
        </p:spPr>
      </p:pic>
      <p:sp>
        <p:nvSpPr>
          <p:cNvPr id="26" name="Rectangle: Rounded Corners 25">
            <a:extLst>
              <a:ext uri="{FF2B5EF4-FFF2-40B4-BE49-F238E27FC236}">
                <a16:creationId xmlns:a16="http://schemas.microsoft.com/office/drawing/2014/main" id="{317F1729-8D44-4704-8AB4-3A5FE1F80436}"/>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F3DAB644-FF04-42E3-B2AA-47F8AB9C98BD}"/>
              </a:ext>
            </a:extLst>
          </p:cNvPr>
          <p:cNvGrpSpPr/>
          <p:nvPr/>
        </p:nvGrpSpPr>
        <p:grpSpPr>
          <a:xfrm>
            <a:off x="3104081" y="319878"/>
            <a:ext cx="4324176" cy="511518"/>
            <a:chOff x="2435351" y="3212976"/>
            <a:chExt cx="4324176" cy="511518"/>
          </a:xfrm>
        </p:grpSpPr>
        <p:sp>
          <p:nvSpPr>
            <p:cNvPr id="28" name="Rectangle: Rounded Corners 27">
              <a:extLst>
                <a:ext uri="{FF2B5EF4-FFF2-40B4-BE49-F238E27FC236}">
                  <a16:creationId xmlns:a16="http://schemas.microsoft.com/office/drawing/2014/main" id="{E488F2BB-9204-4623-890D-61F689F7A2B1}"/>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29" name="Title 1">
              <a:extLst>
                <a:ext uri="{FF2B5EF4-FFF2-40B4-BE49-F238E27FC236}">
                  <a16:creationId xmlns:a16="http://schemas.microsoft.com/office/drawing/2014/main" id="{F9EE4B9C-85C1-48E8-8689-3A634E9FF208}"/>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bg1"/>
                  </a:solidFill>
                  <a:effectLst>
                    <a:outerShdw blurRad="50800" dist="38100" dir="2700000" algn="tl" rotWithShape="0">
                      <a:prstClr val="black">
                        <a:alpha val="40000"/>
                      </a:prstClr>
                    </a:outerShdw>
                  </a:effectLst>
                </a:rPr>
                <a:t>Introduction</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0" name="Title 1">
            <a:extLst>
              <a:ext uri="{FF2B5EF4-FFF2-40B4-BE49-F238E27FC236}">
                <a16:creationId xmlns:a16="http://schemas.microsoft.com/office/drawing/2014/main" id="{A69E4880-3381-42D8-A414-558561B89378}"/>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grpSp>
        <p:nvGrpSpPr>
          <p:cNvPr id="9" name="Group 8">
            <a:extLst>
              <a:ext uri="{FF2B5EF4-FFF2-40B4-BE49-F238E27FC236}">
                <a16:creationId xmlns:a16="http://schemas.microsoft.com/office/drawing/2014/main" id="{5CAF006E-4917-4D00-8B98-A1CA84FBA681}"/>
              </a:ext>
            </a:extLst>
          </p:cNvPr>
          <p:cNvGrpSpPr/>
          <p:nvPr/>
        </p:nvGrpSpPr>
        <p:grpSpPr>
          <a:xfrm>
            <a:off x="19525" y="957810"/>
            <a:ext cx="2968299" cy="526974"/>
            <a:chOff x="19525" y="957810"/>
            <a:chExt cx="2968299" cy="526974"/>
          </a:xfrm>
        </p:grpSpPr>
        <p:sp>
          <p:nvSpPr>
            <p:cNvPr id="34" name="Rectangle: Rounded Corners 33">
              <a:extLst>
                <a:ext uri="{FF2B5EF4-FFF2-40B4-BE49-F238E27FC236}">
                  <a16:creationId xmlns:a16="http://schemas.microsoft.com/office/drawing/2014/main" id="{999DFE78-9D3C-4B81-8654-931580078EF1}"/>
                </a:ext>
              </a:extLst>
            </p:cNvPr>
            <p:cNvSpPr/>
            <p:nvPr/>
          </p:nvSpPr>
          <p:spPr>
            <a:xfrm>
              <a:off x="19525" y="957810"/>
              <a:ext cx="2968299" cy="52697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860D45BD-7307-40F3-B270-B38866C51B84}"/>
                </a:ext>
              </a:extLst>
            </p:cNvPr>
            <p:cNvSpPr txBox="1"/>
            <p:nvPr/>
          </p:nvSpPr>
          <p:spPr>
            <a:xfrm>
              <a:off x="139201" y="982399"/>
              <a:ext cx="2153258"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1400" b="1" dirty="0">
                  <a:solidFill>
                    <a:schemeClr val="bg1"/>
                  </a:solidFill>
                </a:rPr>
                <a:t>What is Frese Delta T ?</a:t>
              </a:r>
            </a:p>
          </p:txBody>
        </p:sp>
      </p:grpSp>
      <p:cxnSp>
        <p:nvCxnSpPr>
          <p:cNvPr id="7" name="Straight Connector 6">
            <a:extLst>
              <a:ext uri="{FF2B5EF4-FFF2-40B4-BE49-F238E27FC236}">
                <a16:creationId xmlns:a16="http://schemas.microsoft.com/office/drawing/2014/main" id="{AA114C89-6624-4522-A030-69758B876252}"/>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2441220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71319" y="5226070"/>
            <a:ext cx="8793169" cy="1384608"/>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37" name="Rectangle 36">
            <a:extLst>
              <a:ext uri="{FF2B5EF4-FFF2-40B4-BE49-F238E27FC236}">
                <a16:creationId xmlns:a16="http://schemas.microsoft.com/office/drawing/2014/main" id="{C97C9F85-634B-4BC7-8BE1-A018790E1157}"/>
              </a:ext>
            </a:extLst>
          </p:cNvPr>
          <p:cNvSpPr/>
          <p:nvPr/>
        </p:nvSpPr>
        <p:spPr>
          <a:xfrm>
            <a:off x="394361" y="3090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Arrow: Right 37">
            <a:extLst>
              <a:ext uri="{FF2B5EF4-FFF2-40B4-BE49-F238E27FC236}">
                <a16:creationId xmlns:a16="http://schemas.microsoft.com/office/drawing/2014/main" id="{3C2B7211-1735-46FC-AC44-9DCACF573DAE}"/>
              </a:ext>
            </a:extLst>
          </p:cNvPr>
          <p:cNvSpPr/>
          <p:nvPr/>
        </p:nvSpPr>
        <p:spPr>
          <a:xfrm>
            <a:off x="2172386" y="2648928"/>
            <a:ext cx="1360508"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Rectangle: Rounded Corners 38">
            <a:extLst>
              <a:ext uri="{FF2B5EF4-FFF2-40B4-BE49-F238E27FC236}">
                <a16:creationId xmlns:a16="http://schemas.microsoft.com/office/drawing/2014/main" id="{35E269FE-BA15-4317-8868-5AE0AD4FC1D7}"/>
              </a:ext>
            </a:extLst>
          </p:cNvPr>
          <p:cNvSpPr/>
          <p:nvPr/>
        </p:nvSpPr>
        <p:spPr>
          <a:xfrm>
            <a:off x="41150" y="1847955"/>
            <a:ext cx="2946674" cy="1869077"/>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02774A47-F1C5-4511-A643-466ED567C44E}"/>
              </a:ext>
            </a:extLst>
          </p:cNvPr>
          <p:cNvSpPr txBox="1"/>
          <p:nvPr/>
        </p:nvSpPr>
        <p:spPr>
          <a:xfrm>
            <a:off x="171319" y="2060848"/>
            <a:ext cx="2711564" cy="1569660"/>
          </a:xfrm>
          <a:prstGeom prst="rect">
            <a:avLst/>
          </a:prstGeom>
          <a:noFill/>
        </p:spPr>
        <p:txBody>
          <a:bodyPr wrap="square" rtlCol="0">
            <a:spAutoFit/>
          </a:bodyPr>
          <a:lstStyle/>
          <a:p>
            <a:r>
              <a:rPr lang="en-GB" sz="1600" b="1" dirty="0">
                <a:solidFill>
                  <a:schemeClr val="bg1"/>
                </a:solidFill>
              </a:rPr>
              <a:t>Comparison of:</a:t>
            </a:r>
          </a:p>
          <a:p>
            <a:endParaRPr lang="en-GB" sz="1600" b="1" dirty="0">
              <a:solidFill>
                <a:schemeClr val="bg1"/>
              </a:solidFill>
            </a:endParaRPr>
          </a:p>
          <a:p>
            <a:pPr marL="285750" indent="-285750">
              <a:buFontTx/>
              <a:buChar char="-"/>
            </a:pPr>
            <a:r>
              <a:rPr lang="en-GB" sz="1600" b="1" dirty="0">
                <a:solidFill>
                  <a:schemeClr val="bg1"/>
                </a:solidFill>
              </a:rPr>
              <a:t>2 way control valve</a:t>
            </a:r>
          </a:p>
          <a:p>
            <a:pPr marL="285750" indent="-285750">
              <a:buFontTx/>
              <a:buChar char="-"/>
            </a:pPr>
            <a:r>
              <a:rPr lang="en-GB" sz="1600" b="1" dirty="0">
                <a:solidFill>
                  <a:schemeClr val="bg1"/>
                </a:solidFill>
              </a:rPr>
              <a:t>Vs</a:t>
            </a:r>
          </a:p>
          <a:p>
            <a:pPr marL="285750" indent="-285750">
              <a:buFontTx/>
              <a:buChar char="-"/>
            </a:pPr>
            <a:r>
              <a:rPr lang="en-GB" sz="1600" b="1" dirty="0">
                <a:solidFill>
                  <a:schemeClr val="bg1"/>
                </a:solidFill>
              </a:rPr>
              <a:t>2 way control valve with Frese Delta T</a:t>
            </a:r>
          </a:p>
        </p:txBody>
      </p:sp>
      <p:sp>
        <p:nvSpPr>
          <p:cNvPr id="28" name="Rectangle: Rounded Corners 27">
            <a:extLst>
              <a:ext uri="{FF2B5EF4-FFF2-40B4-BE49-F238E27FC236}">
                <a16:creationId xmlns:a16="http://schemas.microsoft.com/office/drawing/2014/main" id="{F97DD9DD-7672-42D2-883B-50468FBDEC7A}"/>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ECE14250-BCDF-4F88-A391-626D9DEC6B8E}"/>
              </a:ext>
            </a:extLst>
          </p:cNvPr>
          <p:cNvGrpSpPr/>
          <p:nvPr/>
        </p:nvGrpSpPr>
        <p:grpSpPr>
          <a:xfrm>
            <a:off x="3104081" y="319878"/>
            <a:ext cx="4324176" cy="511518"/>
            <a:chOff x="2435351" y="3212976"/>
            <a:chExt cx="4324176" cy="511518"/>
          </a:xfrm>
        </p:grpSpPr>
        <p:sp>
          <p:nvSpPr>
            <p:cNvPr id="30" name="Rectangle: Rounded Corners 29">
              <a:extLst>
                <a:ext uri="{FF2B5EF4-FFF2-40B4-BE49-F238E27FC236}">
                  <a16:creationId xmlns:a16="http://schemas.microsoft.com/office/drawing/2014/main" id="{064F6AA7-BA26-454C-B22C-B0281D57D25E}"/>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1" name="Title 1">
              <a:extLst>
                <a:ext uri="{FF2B5EF4-FFF2-40B4-BE49-F238E27FC236}">
                  <a16:creationId xmlns:a16="http://schemas.microsoft.com/office/drawing/2014/main" id="{1B28561C-CE2A-4084-B54F-8D273570FF44}"/>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2" name="Title 1">
            <a:extLst>
              <a:ext uri="{FF2B5EF4-FFF2-40B4-BE49-F238E27FC236}">
                <a16:creationId xmlns:a16="http://schemas.microsoft.com/office/drawing/2014/main" id="{64D4478A-F64A-45A7-A2C7-ED76768986AD}"/>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3" name="Straight Connector 32">
            <a:extLst>
              <a:ext uri="{FF2B5EF4-FFF2-40B4-BE49-F238E27FC236}">
                <a16:creationId xmlns:a16="http://schemas.microsoft.com/office/drawing/2014/main" id="{E687E8CB-D3BD-432E-A965-C4F79D3674B0}"/>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
        <p:nvSpPr>
          <p:cNvPr id="23" name="Rectangle 22">
            <a:extLst>
              <a:ext uri="{FF2B5EF4-FFF2-40B4-BE49-F238E27FC236}">
                <a16:creationId xmlns:a16="http://schemas.microsoft.com/office/drawing/2014/main" id="{C58DAED6-0C0F-40B1-A675-7A570A99D2AC}"/>
              </a:ext>
            </a:extLst>
          </p:cNvPr>
          <p:cNvSpPr/>
          <p:nvPr/>
        </p:nvSpPr>
        <p:spPr>
          <a:xfrm>
            <a:off x="173758" y="5130916"/>
            <a:ext cx="8790730" cy="1477328"/>
          </a:xfrm>
          <a:prstGeom prst="rect">
            <a:avLst/>
          </a:prstGeom>
        </p:spPr>
        <p:txBody>
          <a:bodyPr wrap="square">
            <a:spAutoFit/>
          </a:bodyPr>
          <a:lstStyle/>
          <a:p>
            <a:r>
              <a:rPr lang="en-US" b="1" dirty="0">
                <a:solidFill>
                  <a:srgbClr val="F17E00"/>
                </a:solidFill>
                <a:latin typeface="+mj-lt"/>
                <a:ea typeface="+mj-ea"/>
                <a:cs typeface="+mj-cs"/>
              </a:rPr>
              <a:t>2 way control valve Vs 2-way control valve with Frese Delta T:</a:t>
            </a:r>
          </a:p>
          <a:p>
            <a:pPr marL="285750" indent="-285750">
              <a:buFont typeface="Wingdings" panose="05000000000000000000" pitchFamily="2" charset="2"/>
              <a:buChar char="§"/>
            </a:pPr>
            <a:r>
              <a:rPr lang="en-US" dirty="0">
                <a:solidFill>
                  <a:srgbClr val="000000"/>
                </a:solidFill>
                <a:latin typeface="+mj-lt"/>
                <a:ea typeface="+mj-ea"/>
                <a:cs typeface="+mj-cs"/>
              </a:rPr>
              <a:t>2-way control valve, cooling capacity 5.6kW, flow 1600l/h, </a:t>
            </a:r>
            <a:r>
              <a:rPr lang="en-US" dirty="0">
                <a:solidFill>
                  <a:srgbClr val="000000"/>
                </a:solidFill>
                <a:latin typeface="Symbol" panose="05050102010706020507" pitchFamily="18" charset="2"/>
                <a:ea typeface="+mj-ea"/>
                <a:cs typeface="+mj-cs"/>
              </a:rPr>
              <a:t>D</a:t>
            </a:r>
            <a:r>
              <a:rPr lang="en-US" dirty="0">
                <a:solidFill>
                  <a:srgbClr val="000000"/>
                </a:solidFill>
                <a:latin typeface="+mj-lt"/>
                <a:ea typeface="+mj-ea"/>
                <a:cs typeface="+mj-cs"/>
              </a:rPr>
              <a:t>T=3</a:t>
            </a:r>
            <a:r>
              <a:rPr lang="en-US" baseline="30000" dirty="0">
                <a:solidFill>
                  <a:srgbClr val="000000"/>
                </a:solidFill>
              </a:rPr>
              <a:t>o</a:t>
            </a:r>
            <a:r>
              <a:rPr lang="en-US" dirty="0">
                <a:solidFill>
                  <a:srgbClr val="000000"/>
                </a:solidFill>
              </a:rPr>
              <a:t>C</a:t>
            </a:r>
            <a:r>
              <a:rPr lang="en-US" dirty="0">
                <a:solidFill>
                  <a:srgbClr val="000000"/>
                </a:solidFill>
                <a:latin typeface="+mj-lt"/>
                <a:ea typeface="+mj-ea"/>
                <a:cs typeface="+mj-cs"/>
              </a:rPr>
              <a:t>, pump energy 100%</a:t>
            </a:r>
          </a:p>
          <a:p>
            <a:pPr marL="285750" indent="-285750">
              <a:buFont typeface="Wingdings" panose="05000000000000000000" pitchFamily="2" charset="2"/>
              <a:buChar char="§"/>
            </a:pPr>
            <a:r>
              <a:rPr lang="en-US" dirty="0">
                <a:solidFill>
                  <a:srgbClr val="000000"/>
                </a:solidFill>
              </a:rPr>
              <a:t>2-way control valve with Frese Delta T, cooling capacity 5.6kW, flow 980l/h, </a:t>
            </a:r>
            <a:r>
              <a:rPr lang="en-US" dirty="0">
                <a:solidFill>
                  <a:srgbClr val="000000"/>
                </a:solidFill>
                <a:latin typeface="Symbol" panose="05050102010706020507" pitchFamily="18" charset="2"/>
              </a:rPr>
              <a:t>D</a:t>
            </a:r>
            <a:r>
              <a:rPr lang="en-US" dirty="0">
                <a:solidFill>
                  <a:srgbClr val="000000"/>
                </a:solidFill>
              </a:rPr>
              <a:t>T=5</a:t>
            </a:r>
            <a:r>
              <a:rPr lang="en-US" baseline="30000" dirty="0">
                <a:solidFill>
                  <a:srgbClr val="000000"/>
                </a:solidFill>
              </a:rPr>
              <a:t>o</a:t>
            </a:r>
            <a:r>
              <a:rPr lang="en-US" dirty="0">
                <a:solidFill>
                  <a:srgbClr val="000000"/>
                </a:solidFill>
              </a:rPr>
              <a:t>C, pump energy 23%.</a:t>
            </a:r>
            <a:endParaRPr lang="en-US" dirty="0">
              <a:solidFill>
                <a:srgbClr val="000000"/>
              </a:solidFill>
              <a:latin typeface="+mj-lt"/>
              <a:ea typeface="+mj-ea"/>
              <a:cs typeface="+mj-cs"/>
            </a:endParaRPr>
          </a:p>
          <a:p>
            <a:endParaRPr lang="en-US" dirty="0">
              <a:solidFill>
                <a:srgbClr val="000000"/>
              </a:solidFill>
              <a:latin typeface="+mj-lt"/>
              <a:ea typeface="+mj-ea"/>
              <a:cs typeface="+mj-cs"/>
            </a:endParaRPr>
          </a:p>
        </p:txBody>
      </p:sp>
      <p:graphicFrame>
        <p:nvGraphicFramePr>
          <p:cNvPr id="17" name="Chart 16">
            <a:extLst>
              <a:ext uri="{FF2B5EF4-FFF2-40B4-BE49-F238E27FC236}">
                <a16:creationId xmlns:a16="http://schemas.microsoft.com/office/drawing/2014/main" id="{2B867761-2600-4307-9B1F-B09C83FBC996}"/>
              </a:ext>
            </a:extLst>
          </p:cNvPr>
          <p:cNvGraphicFramePr>
            <a:graphicFrameLocks/>
          </p:cNvGraphicFramePr>
          <p:nvPr>
            <p:extLst>
              <p:ext uri="{D42A27DB-BD31-4B8C-83A1-F6EECF244321}">
                <p14:modId xmlns:p14="http://schemas.microsoft.com/office/powerpoint/2010/main" val="1548329993"/>
              </p:ext>
            </p:extLst>
          </p:nvPr>
        </p:nvGraphicFramePr>
        <p:xfrm>
          <a:off x="3992702" y="1988840"/>
          <a:ext cx="3297846" cy="2166294"/>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68C4703E-1CE0-4330-9924-B6ADD878C883}"/>
              </a:ext>
            </a:extLst>
          </p:cNvPr>
          <p:cNvSpPr/>
          <p:nvPr/>
        </p:nvSpPr>
        <p:spPr>
          <a:xfrm>
            <a:off x="4499992" y="2018548"/>
            <a:ext cx="1120467" cy="2136586"/>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id="{498E8F4F-D696-4D41-B893-871D7EEB20A2}"/>
              </a:ext>
            </a:extLst>
          </p:cNvPr>
          <p:cNvPicPr>
            <a:picLocks noChangeAspect="1"/>
          </p:cNvPicPr>
          <p:nvPr/>
        </p:nvPicPr>
        <p:blipFill>
          <a:blip r:embed="rId4"/>
          <a:stretch>
            <a:fillRect/>
          </a:stretch>
        </p:blipFill>
        <p:spPr>
          <a:xfrm>
            <a:off x="7342913" y="2430234"/>
            <a:ext cx="1533525" cy="933450"/>
          </a:xfrm>
          <a:prstGeom prst="rect">
            <a:avLst/>
          </a:prstGeom>
        </p:spPr>
      </p:pic>
      <p:sp>
        <p:nvSpPr>
          <p:cNvPr id="20" name="Rectangle 19">
            <a:extLst>
              <a:ext uri="{FF2B5EF4-FFF2-40B4-BE49-F238E27FC236}">
                <a16:creationId xmlns:a16="http://schemas.microsoft.com/office/drawing/2014/main" id="{EFD287FC-BD76-4A31-9940-AED5A561B0D5}"/>
              </a:ext>
            </a:extLst>
          </p:cNvPr>
          <p:cNvSpPr/>
          <p:nvPr/>
        </p:nvSpPr>
        <p:spPr>
          <a:xfrm>
            <a:off x="5895270" y="2018548"/>
            <a:ext cx="1120467" cy="2136586"/>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1" name="Title 1">
            <a:extLst>
              <a:ext uri="{FF2B5EF4-FFF2-40B4-BE49-F238E27FC236}">
                <a16:creationId xmlns:a16="http://schemas.microsoft.com/office/drawing/2014/main" id="{090DAE93-FCBD-4B41-B84D-20344059000D}"/>
              </a:ext>
            </a:extLst>
          </p:cNvPr>
          <p:cNvSpPr txBox="1">
            <a:spLocks/>
          </p:cNvSpPr>
          <p:nvPr/>
        </p:nvSpPr>
        <p:spPr>
          <a:xfrm>
            <a:off x="4427984" y="1556792"/>
            <a:ext cx="1368152" cy="24037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1800" dirty="0">
                <a:solidFill>
                  <a:srgbClr val="000000"/>
                </a:solidFill>
              </a:rPr>
              <a:t>No Frese Delta T </a:t>
            </a:r>
          </a:p>
        </p:txBody>
      </p:sp>
      <p:sp>
        <p:nvSpPr>
          <p:cNvPr id="22" name="Title 1">
            <a:extLst>
              <a:ext uri="{FF2B5EF4-FFF2-40B4-BE49-F238E27FC236}">
                <a16:creationId xmlns:a16="http://schemas.microsoft.com/office/drawing/2014/main" id="{FA5315B3-279B-4804-B303-B6FFD86BB77C}"/>
              </a:ext>
            </a:extLst>
          </p:cNvPr>
          <p:cNvSpPr txBox="1">
            <a:spLocks/>
          </p:cNvSpPr>
          <p:nvPr/>
        </p:nvSpPr>
        <p:spPr>
          <a:xfrm>
            <a:off x="5796136" y="1556792"/>
            <a:ext cx="1368152" cy="24037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1800" dirty="0">
                <a:solidFill>
                  <a:srgbClr val="000000"/>
                </a:solidFill>
              </a:rPr>
              <a:t>With Frese Delta T </a:t>
            </a:r>
          </a:p>
        </p:txBody>
      </p:sp>
      <p:sp>
        <p:nvSpPr>
          <p:cNvPr id="24" name="TextBox 23">
            <a:extLst>
              <a:ext uri="{FF2B5EF4-FFF2-40B4-BE49-F238E27FC236}">
                <a16:creationId xmlns:a16="http://schemas.microsoft.com/office/drawing/2014/main" id="{D5B9D690-26D9-4286-A4BD-FACD85C66E2B}"/>
              </a:ext>
            </a:extLst>
          </p:cNvPr>
          <p:cNvSpPr txBox="1"/>
          <p:nvPr/>
        </p:nvSpPr>
        <p:spPr>
          <a:xfrm>
            <a:off x="3989098" y="4184521"/>
            <a:ext cx="3812344" cy="769441"/>
          </a:xfrm>
          <a:prstGeom prst="rect">
            <a:avLst/>
          </a:prstGeom>
          <a:noFill/>
        </p:spPr>
        <p:txBody>
          <a:bodyPr wrap="square" rtlCol="0">
            <a:spAutoFit/>
          </a:bodyPr>
          <a:lstStyle/>
          <a:p>
            <a:pPr algn="ctr"/>
            <a:r>
              <a:rPr lang="en-GB" sz="4400" b="1" i="1" dirty="0">
                <a:solidFill>
                  <a:srgbClr val="F17E00"/>
                </a:solidFill>
              </a:rPr>
              <a:t>E</a:t>
            </a:r>
            <a:r>
              <a:rPr lang="en-GB" b="1" dirty="0">
                <a:solidFill>
                  <a:srgbClr val="F17E00"/>
                </a:solidFill>
              </a:rPr>
              <a:t>% </a:t>
            </a:r>
            <a:r>
              <a:rPr lang="en-GB" sz="3600" b="1" dirty="0">
                <a:solidFill>
                  <a:srgbClr val="F17E00"/>
                </a:solidFill>
              </a:rPr>
              <a:t>saving = 77%</a:t>
            </a:r>
          </a:p>
        </p:txBody>
      </p:sp>
    </p:spTree>
    <p:extLst>
      <p:ext uri="{BB962C8B-B14F-4D97-AF65-F5344CB8AC3E}">
        <p14:creationId xmlns:p14="http://schemas.microsoft.com/office/powerpoint/2010/main" val="304082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71319" y="5226070"/>
            <a:ext cx="8793169" cy="1384608"/>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8" name="Rectangle: Rounded Corners 27">
            <a:extLst>
              <a:ext uri="{FF2B5EF4-FFF2-40B4-BE49-F238E27FC236}">
                <a16:creationId xmlns:a16="http://schemas.microsoft.com/office/drawing/2014/main" id="{F97DD9DD-7672-42D2-883B-50468FBDEC7A}"/>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ECE14250-BCDF-4F88-A391-626D9DEC6B8E}"/>
              </a:ext>
            </a:extLst>
          </p:cNvPr>
          <p:cNvGrpSpPr/>
          <p:nvPr/>
        </p:nvGrpSpPr>
        <p:grpSpPr>
          <a:xfrm>
            <a:off x="3104081" y="319878"/>
            <a:ext cx="4324176" cy="511518"/>
            <a:chOff x="2435351" y="3212976"/>
            <a:chExt cx="4324176" cy="511518"/>
          </a:xfrm>
        </p:grpSpPr>
        <p:sp>
          <p:nvSpPr>
            <p:cNvPr id="30" name="Rectangle: Rounded Corners 29">
              <a:extLst>
                <a:ext uri="{FF2B5EF4-FFF2-40B4-BE49-F238E27FC236}">
                  <a16:creationId xmlns:a16="http://schemas.microsoft.com/office/drawing/2014/main" id="{064F6AA7-BA26-454C-B22C-B0281D57D25E}"/>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1" name="Title 1">
              <a:extLst>
                <a:ext uri="{FF2B5EF4-FFF2-40B4-BE49-F238E27FC236}">
                  <a16:creationId xmlns:a16="http://schemas.microsoft.com/office/drawing/2014/main" id="{1B28561C-CE2A-4084-B54F-8D273570FF44}"/>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2" name="Title 1">
            <a:extLst>
              <a:ext uri="{FF2B5EF4-FFF2-40B4-BE49-F238E27FC236}">
                <a16:creationId xmlns:a16="http://schemas.microsoft.com/office/drawing/2014/main" id="{64D4478A-F64A-45A7-A2C7-ED76768986AD}"/>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3" name="Straight Connector 32">
            <a:extLst>
              <a:ext uri="{FF2B5EF4-FFF2-40B4-BE49-F238E27FC236}">
                <a16:creationId xmlns:a16="http://schemas.microsoft.com/office/drawing/2014/main" id="{E687E8CB-D3BD-432E-A965-C4F79D3674B0}"/>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
        <p:nvSpPr>
          <p:cNvPr id="23" name="Rectangle 22">
            <a:extLst>
              <a:ext uri="{FF2B5EF4-FFF2-40B4-BE49-F238E27FC236}">
                <a16:creationId xmlns:a16="http://schemas.microsoft.com/office/drawing/2014/main" id="{C58DAED6-0C0F-40B1-A675-7A570A99D2AC}"/>
              </a:ext>
            </a:extLst>
          </p:cNvPr>
          <p:cNvSpPr/>
          <p:nvPr/>
        </p:nvSpPr>
        <p:spPr>
          <a:xfrm>
            <a:off x="173758" y="5130916"/>
            <a:ext cx="8790730" cy="1200329"/>
          </a:xfrm>
          <a:prstGeom prst="rect">
            <a:avLst/>
          </a:prstGeom>
        </p:spPr>
        <p:txBody>
          <a:bodyPr wrap="square">
            <a:spAutoFit/>
          </a:bodyPr>
          <a:lstStyle/>
          <a:p>
            <a:r>
              <a:rPr lang="en-US" b="1" dirty="0">
                <a:solidFill>
                  <a:srgbClr val="F17E00"/>
                </a:solidFill>
              </a:rPr>
              <a:t>2 way control valve Vs PICV (no Frese Delta T):</a:t>
            </a:r>
          </a:p>
          <a:p>
            <a:pPr marL="285750" indent="-285750">
              <a:buFont typeface="Wingdings" panose="05000000000000000000" pitchFamily="2" charset="2"/>
              <a:buChar char="§"/>
            </a:pPr>
            <a:r>
              <a:rPr lang="en-US" dirty="0">
                <a:solidFill>
                  <a:srgbClr val="000000"/>
                </a:solidFill>
              </a:rPr>
              <a:t>2-way control valve, flow 1600l/h, DT=2.8</a:t>
            </a:r>
            <a:r>
              <a:rPr lang="en-US" baseline="30000" dirty="0">
                <a:solidFill>
                  <a:srgbClr val="000000"/>
                </a:solidFill>
              </a:rPr>
              <a:t>o</a:t>
            </a:r>
            <a:r>
              <a:rPr lang="en-US" dirty="0">
                <a:solidFill>
                  <a:srgbClr val="000000"/>
                </a:solidFill>
              </a:rPr>
              <a:t>C, </a:t>
            </a:r>
          </a:p>
          <a:p>
            <a:pPr marL="285750" indent="-285750">
              <a:buFont typeface="Wingdings" panose="05000000000000000000" pitchFamily="2" charset="2"/>
              <a:buChar char="§"/>
            </a:pPr>
            <a:r>
              <a:rPr lang="en-US" dirty="0">
                <a:solidFill>
                  <a:srgbClr val="000000"/>
                </a:solidFill>
              </a:rPr>
              <a:t>PICV, flow 1100l/h, </a:t>
            </a:r>
            <a:r>
              <a:rPr lang="en-US" dirty="0">
                <a:solidFill>
                  <a:srgbClr val="000000"/>
                </a:solidFill>
                <a:latin typeface="Symbol" panose="05050102010706020507" pitchFamily="18" charset="2"/>
              </a:rPr>
              <a:t>D</a:t>
            </a:r>
            <a:r>
              <a:rPr lang="en-US" dirty="0">
                <a:solidFill>
                  <a:srgbClr val="000000"/>
                </a:solidFill>
              </a:rPr>
              <a:t>T=4.1</a:t>
            </a:r>
            <a:r>
              <a:rPr lang="en-US" baseline="30000" dirty="0">
                <a:solidFill>
                  <a:srgbClr val="000000"/>
                </a:solidFill>
              </a:rPr>
              <a:t>o</a:t>
            </a:r>
            <a:r>
              <a:rPr lang="en-US" dirty="0">
                <a:solidFill>
                  <a:srgbClr val="000000"/>
                </a:solidFill>
              </a:rPr>
              <a:t>C, </a:t>
            </a:r>
          </a:p>
          <a:p>
            <a:pPr marL="285750" indent="-285750">
              <a:buFont typeface="Wingdings" panose="05000000000000000000" pitchFamily="2" charset="2"/>
              <a:buChar char="§"/>
            </a:pPr>
            <a:r>
              <a:rPr lang="en-US" dirty="0">
                <a:solidFill>
                  <a:srgbClr val="000000"/>
                </a:solidFill>
              </a:rPr>
              <a:t>Pump energy saving 67%</a:t>
            </a:r>
          </a:p>
        </p:txBody>
      </p:sp>
      <p:pic>
        <p:nvPicPr>
          <p:cNvPr id="3" name="Picture 2">
            <a:extLst>
              <a:ext uri="{FF2B5EF4-FFF2-40B4-BE49-F238E27FC236}">
                <a16:creationId xmlns:a16="http://schemas.microsoft.com/office/drawing/2014/main" id="{AC85B6E4-D24E-4C32-BBBC-00FC27E96D12}"/>
              </a:ext>
            </a:extLst>
          </p:cNvPr>
          <p:cNvPicPr>
            <a:picLocks noChangeAspect="1"/>
          </p:cNvPicPr>
          <p:nvPr/>
        </p:nvPicPr>
        <p:blipFill>
          <a:blip r:embed="rId3"/>
          <a:stretch>
            <a:fillRect/>
          </a:stretch>
        </p:blipFill>
        <p:spPr>
          <a:xfrm>
            <a:off x="3532893" y="1588852"/>
            <a:ext cx="4822106" cy="2490843"/>
          </a:xfrm>
          <a:prstGeom prst="rect">
            <a:avLst/>
          </a:prstGeom>
        </p:spPr>
      </p:pic>
      <p:sp>
        <p:nvSpPr>
          <p:cNvPr id="17" name="Rectangle 16">
            <a:extLst>
              <a:ext uri="{FF2B5EF4-FFF2-40B4-BE49-F238E27FC236}">
                <a16:creationId xmlns:a16="http://schemas.microsoft.com/office/drawing/2014/main" id="{D3907D94-CDEB-4B54-9092-4C03FAF3AEAE}"/>
              </a:ext>
            </a:extLst>
          </p:cNvPr>
          <p:cNvSpPr/>
          <p:nvPr/>
        </p:nvSpPr>
        <p:spPr>
          <a:xfrm>
            <a:off x="3563889" y="1588852"/>
            <a:ext cx="2304255" cy="2490843"/>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6AA1AA76-9DE4-4A65-BF8A-E60514A104DD}"/>
              </a:ext>
            </a:extLst>
          </p:cNvPr>
          <p:cNvSpPr/>
          <p:nvPr/>
        </p:nvSpPr>
        <p:spPr>
          <a:xfrm>
            <a:off x="394361" y="3090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Arrow: Right 18">
            <a:extLst>
              <a:ext uri="{FF2B5EF4-FFF2-40B4-BE49-F238E27FC236}">
                <a16:creationId xmlns:a16="http://schemas.microsoft.com/office/drawing/2014/main" id="{5A714958-72CC-43EC-8CA1-C6D132C1158B}"/>
              </a:ext>
            </a:extLst>
          </p:cNvPr>
          <p:cNvSpPr/>
          <p:nvPr/>
        </p:nvSpPr>
        <p:spPr>
          <a:xfrm>
            <a:off x="2172385" y="2648928"/>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0" name="Rectangle: Rounded Corners 19">
            <a:extLst>
              <a:ext uri="{FF2B5EF4-FFF2-40B4-BE49-F238E27FC236}">
                <a16:creationId xmlns:a16="http://schemas.microsoft.com/office/drawing/2014/main" id="{A1470635-8D7B-415E-BCE9-6FD7E52C03D0}"/>
              </a:ext>
            </a:extLst>
          </p:cNvPr>
          <p:cNvSpPr/>
          <p:nvPr/>
        </p:nvSpPr>
        <p:spPr>
          <a:xfrm>
            <a:off x="41150" y="1847955"/>
            <a:ext cx="2946674" cy="1869077"/>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4D94B70-8CBF-4578-ADBD-B8F049B69A12}"/>
              </a:ext>
            </a:extLst>
          </p:cNvPr>
          <p:cNvSpPr txBox="1"/>
          <p:nvPr/>
        </p:nvSpPr>
        <p:spPr>
          <a:xfrm>
            <a:off x="171319" y="2132856"/>
            <a:ext cx="2711564" cy="1323439"/>
          </a:xfrm>
          <a:prstGeom prst="rect">
            <a:avLst/>
          </a:prstGeom>
          <a:noFill/>
        </p:spPr>
        <p:txBody>
          <a:bodyPr wrap="square" rtlCol="0">
            <a:spAutoFit/>
          </a:bodyPr>
          <a:lstStyle/>
          <a:p>
            <a:r>
              <a:rPr lang="en-GB" sz="1600" b="1" dirty="0">
                <a:solidFill>
                  <a:schemeClr val="bg1"/>
                </a:solidFill>
              </a:rPr>
              <a:t>Comparison of:</a:t>
            </a:r>
          </a:p>
          <a:p>
            <a:endParaRPr lang="en-GB" sz="1600" b="1" dirty="0">
              <a:solidFill>
                <a:schemeClr val="bg1"/>
              </a:solidFill>
            </a:endParaRPr>
          </a:p>
          <a:p>
            <a:pPr marL="285750" indent="-285750">
              <a:buFontTx/>
              <a:buChar char="-"/>
            </a:pPr>
            <a:r>
              <a:rPr lang="en-GB" sz="1600" b="1" dirty="0">
                <a:solidFill>
                  <a:schemeClr val="bg1"/>
                </a:solidFill>
              </a:rPr>
              <a:t>2 way control valve</a:t>
            </a:r>
          </a:p>
          <a:p>
            <a:pPr marL="285750" indent="-285750">
              <a:buFontTx/>
              <a:buChar char="-"/>
            </a:pPr>
            <a:r>
              <a:rPr lang="en-GB" sz="1600" b="1" dirty="0">
                <a:solidFill>
                  <a:schemeClr val="bg1"/>
                </a:solidFill>
              </a:rPr>
              <a:t>Vs</a:t>
            </a:r>
          </a:p>
          <a:p>
            <a:pPr marL="285750" indent="-285750">
              <a:buFontTx/>
              <a:buChar char="-"/>
            </a:pPr>
            <a:r>
              <a:rPr lang="en-GB" sz="1600" b="1" dirty="0">
                <a:solidFill>
                  <a:schemeClr val="bg1"/>
                </a:solidFill>
              </a:rPr>
              <a:t>PICV</a:t>
            </a:r>
          </a:p>
        </p:txBody>
      </p:sp>
      <p:sp>
        <p:nvSpPr>
          <p:cNvPr id="22" name="TextBox 21">
            <a:extLst>
              <a:ext uri="{FF2B5EF4-FFF2-40B4-BE49-F238E27FC236}">
                <a16:creationId xmlns:a16="http://schemas.microsoft.com/office/drawing/2014/main" id="{57F87922-251A-4B2E-88BD-ADABB352F539}"/>
              </a:ext>
            </a:extLst>
          </p:cNvPr>
          <p:cNvSpPr txBox="1"/>
          <p:nvPr/>
        </p:nvSpPr>
        <p:spPr>
          <a:xfrm>
            <a:off x="3989098" y="4184521"/>
            <a:ext cx="3812344" cy="769441"/>
          </a:xfrm>
          <a:prstGeom prst="rect">
            <a:avLst/>
          </a:prstGeom>
          <a:noFill/>
        </p:spPr>
        <p:txBody>
          <a:bodyPr wrap="square" rtlCol="0">
            <a:spAutoFit/>
          </a:bodyPr>
          <a:lstStyle/>
          <a:p>
            <a:pPr algn="ctr"/>
            <a:r>
              <a:rPr lang="en-GB" sz="4400" b="1" i="1" dirty="0">
                <a:solidFill>
                  <a:srgbClr val="F17E00"/>
                </a:solidFill>
              </a:rPr>
              <a:t>E</a:t>
            </a:r>
            <a:r>
              <a:rPr lang="en-GB" b="1" dirty="0">
                <a:solidFill>
                  <a:srgbClr val="F17E00"/>
                </a:solidFill>
              </a:rPr>
              <a:t>% </a:t>
            </a:r>
            <a:r>
              <a:rPr lang="en-GB" sz="3600" b="1" dirty="0">
                <a:solidFill>
                  <a:srgbClr val="F17E00"/>
                </a:solidFill>
              </a:rPr>
              <a:t>saving = 67%</a:t>
            </a:r>
          </a:p>
        </p:txBody>
      </p:sp>
    </p:spTree>
    <p:extLst>
      <p:ext uri="{BB962C8B-B14F-4D97-AF65-F5344CB8AC3E}">
        <p14:creationId xmlns:p14="http://schemas.microsoft.com/office/powerpoint/2010/main" val="42768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71319" y="5226070"/>
            <a:ext cx="8793169" cy="1384608"/>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37" name="Rectangle 36">
            <a:extLst>
              <a:ext uri="{FF2B5EF4-FFF2-40B4-BE49-F238E27FC236}">
                <a16:creationId xmlns:a16="http://schemas.microsoft.com/office/drawing/2014/main" id="{C97C9F85-634B-4BC7-8BE1-A018790E1157}"/>
              </a:ext>
            </a:extLst>
          </p:cNvPr>
          <p:cNvSpPr/>
          <p:nvPr/>
        </p:nvSpPr>
        <p:spPr>
          <a:xfrm>
            <a:off x="394361" y="3090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Arrow: Right 37">
            <a:extLst>
              <a:ext uri="{FF2B5EF4-FFF2-40B4-BE49-F238E27FC236}">
                <a16:creationId xmlns:a16="http://schemas.microsoft.com/office/drawing/2014/main" id="{3C2B7211-1735-46FC-AC44-9DCACF573DAE}"/>
              </a:ext>
            </a:extLst>
          </p:cNvPr>
          <p:cNvSpPr/>
          <p:nvPr/>
        </p:nvSpPr>
        <p:spPr>
          <a:xfrm>
            <a:off x="2172385" y="2648928"/>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Rectangle: Rounded Corners 38">
            <a:extLst>
              <a:ext uri="{FF2B5EF4-FFF2-40B4-BE49-F238E27FC236}">
                <a16:creationId xmlns:a16="http://schemas.microsoft.com/office/drawing/2014/main" id="{35E269FE-BA15-4317-8868-5AE0AD4FC1D7}"/>
              </a:ext>
            </a:extLst>
          </p:cNvPr>
          <p:cNvSpPr/>
          <p:nvPr/>
        </p:nvSpPr>
        <p:spPr>
          <a:xfrm>
            <a:off x="41150" y="1847955"/>
            <a:ext cx="2946674" cy="1869077"/>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02774A47-F1C5-4511-A643-466ED567C44E}"/>
              </a:ext>
            </a:extLst>
          </p:cNvPr>
          <p:cNvSpPr txBox="1"/>
          <p:nvPr/>
        </p:nvSpPr>
        <p:spPr>
          <a:xfrm>
            <a:off x="171319" y="2132856"/>
            <a:ext cx="2711564" cy="338554"/>
          </a:xfrm>
          <a:prstGeom prst="rect">
            <a:avLst/>
          </a:prstGeom>
          <a:noFill/>
        </p:spPr>
        <p:txBody>
          <a:bodyPr wrap="square" rtlCol="0">
            <a:spAutoFit/>
          </a:bodyPr>
          <a:lstStyle/>
          <a:p>
            <a:r>
              <a:rPr lang="en-GB" sz="1600" b="1" dirty="0">
                <a:solidFill>
                  <a:schemeClr val="bg1"/>
                </a:solidFill>
              </a:rPr>
              <a:t>PICV with Frese Delta T</a:t>
            </a:r>
          </a:p>
        </p:txBody>
      </p:sp>
      <p:sp>
        <p:nvSpPr>
          <p:cNvPr id="28" name="Rectangle: Rounded Corners 27">
            <a:extLst>
              <a:ext uri="{FF2B5EF4-FFF2-40B4-BE49-F238E27FC236}">
                <a16:creationId xmlns:a16="http://schemas.microsoft.com/office/drawing/2014/main" id="{F97DD9DD-7672-42D2-883B-50468FBDEC7A}"/>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ECE14250-BCDF-4F88-A391-626D9DEC6B8E}"/>
              </a:ext>
            </a:extLst>
          </p:cNvPr>
          <p:cNvGrpSpPr/>
          <p:nvPr/>
        </p:nvGrpSpPr>
        <p:grpSpPr>
          <a:xfrm>
            <a:off x="3104081" y="319878"/>
            <a:ext cx="4324176" cy="511518"/>
            <a:chOff x="2435351" y="3212976"/>
            <a:chExt cx="4324176" cy="511518"/>
          </a:xfrm>
        </p:grpSpPr>
        <p:sp>
          <p:nvSpPr>
            <p:cNvPr id="30" name="Rectangle: Rounded Corners 29">
              <a:extLst>
                <a:ext uri="{FF2B5EF4-FFF2-40B4-BE49-F238E27FC236}">
                  <a16:creationId xmlns:a16="http://schemas.microsoft.com/office/drawing/2014/main" id="{064F6AA7-BA26-454C-B22C-B0281D57D25E}"/>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1" name="Title 1">
              <a:extLst>
                <a:ext uri="{FF2B5EF4-FFF2-40B4-BE49-F238E27FC236}">
                  <a16:creationId xmlns:a16="http://schemas.microsoft.com/office/drawing/2014/main" id="{1B28561C-CE2A-4084-B54F-8D273570FF44}"/>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Case </a:t>
              </a:r>
              <a:r>
                <a:rPr lang="pl-PL" sz="2800" b="1" dirty="0" err="1">
                  <a:ln w="0">
                    <a:noFill/>
                  </a:ln>
                  <a:solidFill>
                    <a:schemeClr val="bg1"/>
                  </a:solidFill>
                  <a:effectLst>
                    <a:outerShdw blurRad="50800" dist="38100" dir="2700000" algn="tl" rotWithShape="0">
                      <a:prstClr val="black">
                        <a:alpha val="40000"/>
                      </a:prstClr>
                    </a:outerShdw>
                  </a:effectLst>
                </a:rPr>
                <a:t>study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2" name="Title 1">
            <a:extLst>
              <a:ext uri="{FF2B5EF4-FFF2-40B4-BE49-F238E27FC236}">
                <a16:creationId xmlns:a16="http://schemas.microsoft.com/office/drawing/2014/main" id="{64D4478A-F64A-45A7-A2C7-ED76768986AD}"/>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3" name="Straight Connector 32">
            <a:extLst>
              <a:ext uri="{FF2B5EF4-FFF2-40B4-BE49-F238E27FC236}">
                <a16:creationId xmlns:a16="http://schemas.microsoft.com/office/drawing/2014/main" id="{E687E8CB-D3BD-432E-A965-C4F79D3674B0}"/>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
        <p:nvSpPr>
          <p:cNvPr id="23" name="Rectangle 22">
            <a:extLst>
              <a:ext uri="{FF2B5EF4-FFF2-40B4-BE49-F238E27FC236}">
                <a16:creationId xmlns:a16="http://schemas.microsoft.com/office/drawing/2014/main" id="{C58DAED6-0C0F-40B1-A675-7A570A99D2AC}"/>
              </a:ext>
            </a:extLst>
          </p:cNvPr>
          <p:cNvSpPr/>
          <p:nvPr/>
        </p:nvSpPr>
        <p:spPr>
          <a:xfrm>
            <a:off x="173758" y="5130916"/>
            <a:ext cx="8790730" cy="923330"/>
          </a:xfrm>
          <a:prstGeom prst="rect">
            <a:avLst/>
          </a:prstGeom>
        </p:spPr>
        <p:txBody>
          <a:bodyPr wrap="square">
            <a:spAutoFit/>
          </a:bodyPr>
          <a:lstStyle/>
          <a:p>
            <a:pPr marL="285750" indent="-285750">
              <a:buFont typeface="Wingdings" panose="05000000000000000000" pitchFamily="2" charset="2"/>
              <a:buChar char="§"/>
            </a:pPr>
            <a:r>
              <a:rPr lang="en-US" dirty="0">
                <a:solidFill>
                  <a:srgbClr val="000000"/>
                </a:solidFill>
              </a:rPr>
              <a:t>All the tests have been carried out at DTU – Technical University and the test results indicate that the greatest saving in energy has been recorded when </a:t>
            </a:r>
            <a:br>
              <a:rPr lang="en-US" dirty="0">
                <a:solidFill>
                  <a:srgbClr val="000000"/>
                </a:solidFill>
              </a:rPr>
            </a:br>
            <a:r>
              <a:rPr lang="en-US" dirty="0">
                <a:solidFill>
                  <a:srgbClr val="000000"/>
                </a:solidFill>
              </a:rPr>
              <a:t>Frese Delta T had controlled a </a:t>
            </a:r>
            <a:r>
              <a:rPr lang="en-US" dirty="0" err="1">
                <a:solidFill>
                  <a:srgbClr val="000000"/>
                </a:solidFill>
              </a:rPr>
              <a:t>picv</a:t>
            </a:r>
            <a:r>
              <a:rPr lang="en-US" dirty="0">
                <a:solidFill>
                  <a:srgbClr val="000000"/>
                </a:solidFill>
              </a:rPr>
              <a:t> valve – Frese Optima Compact.</a:t>
            </a:r>
          </a:p>
        </p:txBody>
      </p:sp>
      <p:pic>
        <p:nvPicPr>
          <p:cNvPr id="3" name="Picture 2">
            <a:extLst>
              <a:ext uri="{FF2B5EF4-FFF2-40B4-BE49-F238E27FC236}">
                <a16:creationId xmlns:a16="http://schemas.microsoft.com/office/drawing/2014/main" id="{AC85B6E4-D24E-4C32-BBBC-00FC27E96D12}"/>
              </a:ext>
            </a:extLst>
          </p:cNvPr>
          <p:cNvPicPr>
            <a:picLocks noChangeAspect="1"/>
          </p:cNvPicPr>
          <p:nvPr/>
        </p:nvPicPr>
        <p:blipFill>
          <a:blip r:embed="rId3"/>
          <a:stretch>
            <a:fillRect/>
          </a:stretch>
        </p:blipFill>
        <p:spPr>
          <a:xfrm>
            <a:off x="3532893" y="1588852"/>
            <a:ext cx="4822106" cy="2490843"/>
          </a:xfrm>
          <a:prstGeom prst="rect">
            <a:avLst/>
          </a:prstGeom>
        </p:spPr>
      </p:pic>
      <p:sp>
        <p:nvSpPr>
          <p:cNvPr id="17" name="Rectangle 16">
            <a:extLst>
              <a:ext uri="{FF2B5EF4-FFF2-40B4-BE49-F238E27FC236}">
                <a16:creationId xmlns:a16="http://schemas.microsoft.com/office/drawing/2014/main" id="{2302A35D-D77A-460C-AF4C-1C6C72F4BA5C}"/>
              </a:ext>
            </a:extLst>
          </p:cNvPr>
          <p:cNvSpPr/>
          <p:nvPr/>
        </p:nvSpPr>
        <p:spPr>
          <a:xfrm>
            <a:off x="5868144" y="1588852"/>
            <a:ext cx="1165634" cy="2490843"/>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92414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37" name="Rectangle 36">
            <a:extLst>
              <a:ext uri="{FF2B5EF4-FFF2-40B4-BE49-F238E27FC236}">
                <a16:creationId xmlns:a16="http://schemas.microsoft.com/office/drawing/2014/main" id="{C97C9F85-634B-4BC7-8BE1-A018790E1157}"/>
              </a:ext>
            </a:extLst>
          </p:cNvPr>
          <p:cNvSpPr/>
          <p:nvPr/>
        </p:nvSpPr>
        <p:spPr>
          <a:xfrm>
            <a:off x="394361" y="3090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Arrow: Right 37">
            <a:extLst>
              <a:ext uri="{FF2B5EF4-FFF2-40B4-BE49-F238E27FC236}">
                <a16:creationId xmlns:a16="http://schemas.microsoft.com/office/drawing/2014/main" id="{3C2B7211-1735-46FC-AC44-9DCACF573DAE}"/>
              </a:ext>
            </a:extLst>
          </p:cNvPr>
          <p:cNvSpPr/>
          <p:nvPr/>
        </p:nvSpPr>
        <p:spPr>
          <a:xfrm>
            <a:off x="2100377" y="2648928"/>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Rectangle: Rounded Corners 38">
            <a:extLst>
              <a:ext uri="{FF2B5EF4-FFF2-40B4-BE49-F238E27FC236}">
                <a16:creationId xmlns:a16="http://schemas.microsoft.com/office/drawing/2014/main" id="{35E269FE-BA15-4317-8868-5AE0AD4FC1D7}"/>
              </a:ext>
            </a:extLst>
          </p:cNvPr>
          <p:cNvSpPr/>
          <p:nvPr/>
        </p:nvSpPr>
        <p:spPr>
          <a:xfrm>
            <a:off x="41150" y="1988840"/>
            <a:ext cx="2946674" cy="16599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02774A47-F1C5-4511-A643-466ED567C44E}"/>
              </a:ext>
            </a:extLst>
          </p:cNvPr>
          <p:cNvSpPr txBox="1"/>
          <p:nvPr/>
        </p:nvSpPr>
        <p:spPr>
          <a:xfrm>
            <a:off x="171319" y="2079109"/>
            <a:ext cx="2620380" cy="830997"/>
          </a:xfrm>
          <a:prstGeom prst="rect">
            <a:avLst/>
          </a:prstGeom>
          <a:noFill/>
        </p:spPr>
        <p:txBody>
          <a:bodyPr wrap="square" rtlCol="0">
            <a:spAutoFit/>
          </a:bodyPr>
          <a:lstStyle/>
          <a:p>
            <a:r>
              <a:rPr lang="pl-PL" sz="1600" b="1" dirty="0" err="1">
                <a:solidFill>
                  <a:schemeClr val="bg1"/>
                </a:solidFill>
              </a:rPr>
              <a:t>Where</a:t>
            </a:r>
            <a:r>
              <a:rPr lang="pl-PL" sz="1600" b="1" dirty="0">
                <a:solidFill>
                  <a:schemeClr val="bg1"/>
                </a:solidFill>
              </a:rPr>
              <a:t> and </a:t>
            </a:r>
            <a:r>
              <a:rPr lang="pl-PL" sz="1600" b="1" dirty="0" err="1">
                <a:solidFill>
                  <a:schemeClr val="bg1"/>
                </a:solidFill>
              </a:rPr>
              <a:t>how</a:t>
            </a:r>
            <a:r>
              <a:rPr lang="pl-PL" sz="1600" b="1" dirty="0">
                <a:solidFill>
                  <a:schemeClr val="bg1"/>
                </a:solidFill>
              </a:rPr>
              <a:t> to </a:t>
            </a:r>
            <a:r>
              <a:rPr lang="en-GB" sz="1600" b="1" dirty="0">
                <a:solidFill>
                  <a:schemeClr val="bg1"/>
                </a:solidFill>
              </a:rPr>
              <a:t>use</a:t>
            </a:r>
            <a:r>
              <a:rPr lang="pl-PL" sz="1600" b="1" dirty="0">
                <a:solidFill>
                  <a:schemeClr val="bg1"/>
                </a:solidFill>
              </a:rPr>
              <a:t> Frese Delta T?</a:t>
            </a:r>
          </a:p>
          <a:p>
            <a:endParaRPr lang="pl-PL" sz="1600" b="1" dirty="0">
              <a:solidFill>
                <a:schemeClr val="bg1"/>
              </a:solidFill>
            </a:endParaRPr>
          </a:p>
        </p:txBody>
      </p:sp>
      <p:sp>
        <p:nvSpPr>
          <p:cNvPr id="2" name="Rectangle 1">
            <a:extLst>
              <a:ext uri="{FF2B5EF4-FFF2-40B4-BE49-F238E27FC236}">
                <a16:creationId xmlns:a16="http://schemas.microsoft.com/office/drawing/2014/main" id="{9170679B-49FF-4B70-A725-D3B0E5826E2B}"/>
              </a:ext>
            </a:extLst>
          </p:cNvPr>
          <p:cNvSpPr/>
          <p:nvPr/>
        </p:nvSpPr>
        <p:spPr>
          <a:xfrm>
            <a:off x="3777297" y="1272148"/>
            <a:ext cx="2683030" cy="3416320"/>
          </a:xfrm>
          <a:prstGeom prst="rect">
            <a:avLst/>
          </a:prstGeom>
        </p:spPr>
        <p:txBody>
          <a:bodyPr wrap="square">
            <a:spAutoFit/>
          </a:bodyPr>
          <a:lstStyle/>
          <a:p>
            <a:pPr algn="ctr"/>
            <a:r>
              <a:rPr lang="da-DK" b="1" dirty="0">
                <a:solidFill>
                  <a:srgbClr val="F17E00"/>
                </a:solidFill>
              </a:rPr>
              <a:t>New buildings?</a:t>
            </a:r>
          </a:p>
          <a:p>
            <a:pPr algn="ctr"/>
            <a:r>
              <a:rPr lang="da-DK" b="1" dirty="0">
                <a:solidFill>
                  <a:srgbClr val="F17E00"/>
                </a:solidFill>
              </a:rPr>
              <a:t>Retrofit?</a:t>
            </a:r>
          </a:p>
          <a:p>
            <a:pPr algn="ctr"/>
            <a:r>
              <a:rPr lang="da-DK" b="1" dirty="0">
                <a:solidFill>
                  <a:srgbClr val="F17E00"/>
                </a:solidFill>
              </a:rPr>
              <a:t>Contractor?</a:t>
            </a:r>
          </a:p>
          <a:p>
            <a:pPr algn="ctr"/>
            <a:r>
              <a:rPr lang="da-DK" b="1" dirty="0">
                <a:solidFill>
                  <a:srgbClr val="F17E00"/>
                </a:solidFill>
              </a:rPr>
              <a:t>Building owner?</a:t>
            </a:r>
          </a:p>
          <a:p>
            <a:pPr algn="ctr"/>
            <a:r>
              <a:rPr lang="da-DK" b="1" dirty="0">
                <a:solidFill>
                  <a:srgbClr val="F17E00"/>
                </a:solidFill>
              </a:rPr>
              <a:t>Facility manager</a:t>
            </a:r>
          </a:p>
          <a:p>
            <a:pPr algn="ctr"/>
            <a:r>
              <a:rPr lang="da-DK" b="1" dirty="0">
                <a:solidFill>
                  <a:srgbClr val="F17E00"/>
                </a:solidFill>
              </a:rPr>
              <a:t>Installer?</a:t>
            </a:r>
          </a:p>
          <a:p>
            <a:pPr algn="ctr"/>
            <a:r>
              <a:rPr lang="da-DK" b="1" dirty="0">
                <a:solidFill>
                  <a:srgbClr val="F17E00"/>
                </a:solidFill>
              </a:rPr>
              <a:t>DELTA T Vs BMS?</a:t>
            </a:r>
            <a:br>
              <a:rPr lang="da-DK" b="1" dirty="0">
                <a:solidFill>
                  <a:srgbClr val="F17E00"/>
                </a:solidFill>
              </a:rPr>
            </a:br>
            <a:r>
              <a:rPr lang="da-DK" b="1" dirty="0">
                <a:solidFill>
                  <a:srgbClr val="F17E00"/>
                </a:solidFill>
              </a:rPr>
              <a:t>DELTA T Vs PICV?</a:t>
            </a:r>
          </a:p>
          <a:p>
            <a:pPr algn="ctr"/>
            <a:r>
              <a:rPr lang="da-DK" b="1" dirty="0">
                <a:solidFill>
                  <a:srgbClr val="F17E00"/>
                </a:solidFill>
              </a:rPr>
              <a:t>DELTA T Vs nothing?</a:t>
            </a:r>
          </a:p>
          <a:p>
            <a:pPr algn="ctr"/>
            <a:r>
              <a:rPr lang="da-DK" b="1" dirty="0">
                <a:solidFill>
                  <a:srgbClr val="F17E00"/>
                </a:solidFill>
              </a:rPr>
              <a:t>...</a:t>
            </a:r>
          </a:p>
          <a:p>
            <a:pPr algn="ctr"/>
            <a:r>
              <a:rPr lang="da-DK" b="1" dirty="0">
                <a:solidFill>
                  <a:srgbClr val="F17E00"/>
                </a:solidFill>
              </a:rPr>
              <a:t>...</a:t>
            </a:r>
          </a:p>
          <a:p>
            <a:pPr algn="ctr"/>
            <a:r>
              <a:rPr lang="da-DK" b="1" dirty="0">
                <a:solidFill>
                  <a:srgbClr val="F17E00"/>
                </a:solidFill>
              </a:rPr>
              <a:t>Diagnostic box?</a:t>
            </a:r>
          </a:p>
        </p:txBody>
      </p:sp>
      <p:sp>
        <p:nvSpPr>
          <p:cNvPr id="26" name="Rectangle: Rounded Corners 25">
            <a:extLst>
              <a:ext uri="{FF2B5EF4-FFF2-40B4-BE49-F238E27FC236}">
                <a16:creationId xmlns:a16="http://schemas.microsoft.com/office/drawing/2014/main" id="{E1389302-9F7F-40F5-9175-6AD98B6CE867}"/>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FA51B706-51C5-4676-8CDB-F7B2CFE161B2}"/>
              </a:ext>
            </a:extLst>
          </p:cNvPr>
          <p:cNvGrpSpPr/>
          <p:nvPr/>
        </p:nvGrpSpPr>
        <p:grpSpPr>
          <a:xfrm>
            <a:off x="3104081" y="319878"/>
            <a:ext cx="4324176" cy="511518"/>
            <a:chOff x="2435351" y="3212976"/>
            <a:chExt cx="4324176" cy="511518"/>
          </a:xfrm>
        </p:grpSpPr>
        <p:sp>
          <p:nvSpPr>
            <p:cNvPr id="30" name="Rectangle: Rounded Corners 29">
              <a:extLst>
                <a:ext uri="{FF2B5EF4-FFF2-40B4-BE49-F238E27FC236}">
                  <a16:creationId xmlns:a16="http://schemas.microsoft.com/office/drawing/2014/main" id="{B501978D-B11C-42F2-96A1-AA729E517AA7}"/>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1" name="Title 1">
              <a:extLst>
                <a:ext uri="{FF2B5EF4-FFF2-40B4-BE49-F238E27FC236}">
                  <a16:creationId xmlns:a16="http://schemas.microsoft.com/office/drawing/2014/main" id="{62CF3EF2-C201-4A58-B6B3-30F785CC0A4B}"/>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Way</a:t>
              </a:r>
              <a:r>
                <a:rPr lang="pl-PL" sz="2800" b="1" dirty="0">
                  <a:ln w="0">
                    <a:noFill/>
                  </a:ln>
                  <a:solidFill>
                    <a:schemeClr val="bg1"/>
                  </a:solidFill>
                  <a:effectLst>
                    <a:outerShdw blurRad="50800" dist="38100" dir="2700000" algn="tl" rotWithShape="0">
                      <a:prstClr val="black">
                        <a:alpha val="40000"/>
                      </a:prstClr>
                    </a:outerShdw>
                  </a:effectLst>
                </a:rPr>
                <a:t> to the market</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2" name="Title 1">
            <a:extLst>
              <a:ext uri="{FF2B5EF4-FFF2-40B4-BE49-F238E27FC236}">
                <a16:creationId xmlns:a16="http://schemas.microsoft.com/office/drawing/2014/main" id="{7AA4C654-3487-4F01-86DF-81C8A304AEA6}"/>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4" name="Straight Connector 33">
            <a:extLst>
              <a:ext uri="{FF2B5EF4-FFF2-40B4-BE49-F238E27FC236}">
                <a16:creationId xmlns:a16="http://schemas.microsoft.com/office/drawing/2014/main" id="{DA07946F-E45D-4D74-B736-84AA09BF43D4}"/>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35" name="Picture 34">
            <a:extLst>
              <a:ext uri="{FF2B5EF4-FFF2-40B4-BE49-F238E27FC236}">
                <a16:creationId xmlns:a16="http://schemas.microsoft.com/office/drawing/2014/main" id="{3924B80A-F404-4056-A4FB-FF8B6E3CD631}"/>
              </a:ext>
            </a:extLst>
          </p:cNvPr>
          <p:cNvPicPr>
            <a:picLocks noChangeAspect="1"/>
          </p:cNvPicPr>
          <p:nvPr/>
        </p:nvPicPr>
        <p:blipFill>
          <a:blip r:embed="rId3"/>
          <a:stretch>
            <a:fillRect/>
          </a:stretch>
        </p:blipFill>
        <p:spPr>
          <a:xfrm>
            <a:off x="6277925" y="3853035"/>
            <a:ext cx="2251724" cy="2013487"/>
          </a:xfrm>
          <a:prstGeom prst="rect">
            <a:avLst/>
          </a:prstGeom>
        </p:spPr>
      </p:pic>
      <p:sp>
        <p:nvSpPr>
          <p:cNvPr id="36" name="Rounded Rectangle 25">
            <a:extLst>
              <a:ext uri="{FF2B5EF4-FFF2-40B4-BE49-F238E27FC236}">
                <a16:creationId xmlns:a16="http://schemas.microsoft.com/office/drawing/2014/main" id="{FD19090A-13D8-4FF2-96B3-C5BE4D750274}"/>
              </a:ext>
            </a:extLst>
          </p:cNvPr>
          <p:cNvSpPr/>
          <p:nvPr/>
        </p:nvSpPr>
        <p:spPr>
          <a:xfrm>
            <a:off x="6277926" y="3752133"/>
            <a:ext cx="2251724" cy="230980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7C77344A-9C76-463D-ACD5-0573F35943FA}"/>
              </a:ext>
            </a:extLst>
          </p:cNvPr>
          <p:cNvSpPr/>
          <p:nvPr/>
        </p:nvSpPr>
        <p:spPr>
          <a:xfrm>
            <a:off x="173758" y="5130916"/>
            <a:ext cx="8862738" cy="1477328"/>
          </a:xfrm>
          <a:prstGeom prst="rect">
            <a:avLst/>
          </a:prstGeom>
        </p:spPr>
        <p:txBody>
          <a:bodyPr wrap="square">
            <a:spAutoFit/>
          </a:bodyPr>
          <a:lstStyle/>
          <a:p>
            <a:pPr marL="285750" indent="-285750">
              <a:buFont typeface="Wingdings" panose="05000000000000000000" pitchFamily="2" charset="2"/>
              <a:buChar char="§"/>
            </a:pPr>
            <a:r>
              <a:rPr lang="en-US" dirty="0">
                <a:solidFill>
                  <a:srgbClr val="000000"/>
                </a:solidFill>
              </a:rPr>
              <a:t>There may be different ways to the market depending </a:t>
            </a:r>
            <a:br>
              <a:rPr lang="en-US" dirty="0">
                <a:solidFill>
                  <a:srgbClr val="000000"/>
                </a:solidFill>
              </a:rPr>
            </a:br>
            <a:r>
              <a:rPr lang="en-US" dirty="0">
                <a:solidFill>
                  <a:srgbClr val="000000"/>
                </a:solidFill>
              </a:rPr>
              <a:t>on the situation in the market in question.</a:t>
            </a:r>
          </a:p>
          <a:p>
            <a:pPr marL="285750" indent="-285750">
              <a:buFont typeface="Wingdings" panose="05000000000000000000" pitchFamily="2" charset="2"/>
              <a:buChar char="§"/>
            </a:pPr>
            <a:r>
              <a:rPr lang="en-US" dirty="0">
                <a:solidFill>
                  <a:srgbClr val="000000"/>
                </a:solidFill>
              </a:rPr>
              <a:t>There is at the moment no device in the market capable </a:t>
            </a:r>
            <a:br>
              <a:rPr lang="en-US" dirty="0">
                <a:solidFill>
                  <a:srgbClr val="000000"/>
                </a:solidFill>
              </a:rPr>
            </a:br>
            <a:r>
              <a:rPr lang="en-US" dirty="0">
                <a:solidFill>
                  <a:srgbClr val="000000"/>
                </a:solidFill>
              </a:rPr>
              <a:t>of providing the same functionality </a:t>
            </a:r>
            <a:r>
              <a:rPr lang="en-US" b="1" u="sng" dirty="0">
                <a:solidFill>
                  <a:srgbClr val="000000"/>
                </a:solidFill>
              </a:rPr>
              <a:t>on any motorized valve.</a:t>
            </a:r>
          </a:p>
          <a:p>
            <a:pPr marL="285750" indent="-285750">
              <a:buFont typeface="Wingdings" panose="05000000000000000000" pitchFamily="2" charset="2"/>
              <a:buChar char="§"/>
            </a:pPr>
            <a:r>
              <a:rPr lang="en-US" dirty="0">
                <a:solidFill>
                  <a:srgbClr val="000000"/>
                </a:solidFill>
              </a:rPr>
              <a:t>Frese can also offer the diagnostic box to collect and process data for the customer.</a:t>
            </a:r>
          </a:p>
        </p:txBody>
      </p:sp>
    </p:spTree>
    <p:extLst>
      <p:ext uri="{BB962C8B-B14F-4D97-AF65-F5344CB8AC3E}">
        <p14:creationId xmlns:p14="http://schemas.microsoft.com/office/powerpoint/2010/main" val="3616539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38" name="Arrow: Right 37">
            <a:extLst>
              <a:ext uri="{FF2B5EF4-FFF2-40B4-BE49-F238E27FC236}">
                <a16:creationId xmlns:a16="http://schemas.microsoft.com/office/drawing/2014/main" id="{3C2B7211-1735-46FC-AC44-9DCACF573DAE}"/>
              </a:ext>
            </a:extLst>
          </p:cNvPr>
          <p:cNvSpPr/>
          <p:nvPr/>
        </p:nvSpPr>
        <p:spPr>
          <a:xfrm>
            <a:off x="2100377" y="2648928"/>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Rectangle: Rounded Corners 38">
            <a:extLst>
              <a:ext uri="{FF2B5EF4-FFF2-40B4-BE49-F238E27FC236}">
                <a16:creationId xmlns:a16="http://schemas.microsoft.com/office/drawing/2014/main" id="{35E269FE-BA15-4317-8868-5AE0AD4FC1D7}"/>
              </a:ext>
            </a:extLst>
          </p:cNvPr>
          <p:cNvSpPr/>
          <p:nvPr/>
        </p:nvSpPr>
        <p:spPr>
          <a:xfrm>
            <a:off x="41150" y="1988840"/>
            <a:ext cx="2946674" cy="16599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02774A47-F1C5-4511-A643-466ED567C44E}"/>
              </a:ext>
            </a:extLst>
          </p:cNvPr>
          <p:cNvSpPr txBox="1"/>
          <p:nvPr/>
        </p:nvSpPr>
        <p:spPr>
          <a:xfrm>
            <a:off x="171319" y="2079109"/>
            <a:ext cx="2620380" cy="584775"/>
          </a:xfrm>
          <a:prstGeom prst="rect">
            <a:avLst/>
          </a:prstGeom>
          <a:noFill/>
        </p:spPr>
        <p:txBody>
          <a:bodyPr wrap="square" rtlCol="0">
            <a:spAutoFit/>
          </a:bodyPr>
          <a:lstStyle/>
          <a:p>
            <a:r>
              <a:rPr lang="en-GB" sz="1600" b="1" dirty="0">
                <a:solidFill>
                  <a:schemeClr val="bg1"/>
                </a:solidFill>
              </a:rPr>
              <a:t>One of suggested ways to the market:</a:t>
            </a:r>
          </a:p>
        </p:txBody>
      </p:sp>
      <p:sp>
        <p:nvSpPr>
          <p:cNvPr id="26" name="Rectangle: Rounded Corners 25">
            <a:extLst>
              <a:ext uri="{FF2B5EF4-FFF2-40B4-BE49-F238E27FC236}">
                <a16:creationId xmlns:a16="http://schemas.microsoft.com/office/drawing/2014/main" id="{E1389302-9F7F-40F5-9175-6AD98B6CE867}"/>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FA51B706-51C5-4676-8CDB-F7B2CFE161B2}"/>
              </a:ext>
            </a:extLst>
          </p:cNvPr>
          <p:cNvGrpSpPr/>
          <p:nvPr/>
        </p:nvGrpSpPr>
        <p:grpSpPr>
          <a:xfrm>
            <a:off x="3104081" y="319878"/>
            <a:ext cx="4324176" cy="511518"/>
            <a:chOff x="2435351" y="3212976"/>
            <a:chExt cx="4324176" cy="511518"/>
          </a:xfrm>
        </p:grpSpPr>
        <p:sp>
          <p:nvSpPr>
            <p:cNvPr id="30" name="Rectangle: Rounded Corners 29">
              <a:extLst>
                <a:ext uri="{FF2B5EF4-FFF2-40B4-BE49-F238E27FC236}">
                  <a16:creationId xmlns:a16="http://schemas.microsoft.com/office/drawing/2014/main" id="{B501978D-B11C-42F2-96A1-AA729E517AA7}"/>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1" name="Title 1">
              <a:extLst>
                <a:ext uri="{FF2B5EF4-FFF2-40B4-BE49-F238E27FC236}">
                  <a16:creationId xmlns:a16="http://schemas.microsoft.com/office/drawing/2014/main" id="{62CF3EF2-C201-4A58-B6B3-30F785CC0A4B}"/>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bg1"/>
                  </a:solidFill>
                  <a:effectLst>
                    <a:outerShdw blurRad="50800" dist="38100" dir="2700000" algn="tl" rotWithShape="0">
                      <a:prstClr val="black">
                        <a:alpha val="40000"/>
                      </a:prstClr>
                    </a:outerShdw>
                  </a:effectLst>
                </a:rPr>
                <a:t>Way to the market</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2" name="Title 1">
            <a:extLst>
              <a:ext uri="{FF2B5EF4-FFF2-40B4-BE49-F238E27FC236}">
                <a16:creationId xmlns:a16="http://schemas.microsoft.com/office/drawing/2014/main" id="{7AA4C654-3487-4F01-86DF-81C8A304AEA6}"/>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4" name="Straight Connector 33">
            <a:extLst>
              <a:ext uri="{FF2B5EF4-FFF2-40B4-BE49-F238E27FC236}">
                <a16:creationId xmlns:a16="http://schemas.microsoft.com/office/drawing/2014/main" id="{DA07946F-E45D-4D74-B736-84AA09BF43D4}"/>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graphicFrame>
        <p:nvGraphicFramePr>
          <p:cNvPr id="17" name="Content Placeholder 5">
            <a:extLst>
              <a:ext uri="{FF2B5EF4-FFF2-40B4-BE49-F238E27FC236}">
                <a16:creationId xmlns:a16="http://schemas.microsoft.com/office/drawing/2014/main" id="{6011938E-30FA-4549-BDF4-8B69318A7935}"/>
              </a:ext>
            </a:extLst>
          </p:cNvPr>
          <p:cNvGraphicFramePr>
            <a:graphicFrameLocks/>
          </p:cNvGraphicFramePr>
          <p:nvPr>
            <p:extLst>
              <p:ext uri="{D42A27DB-BD31-4B8C-83A1-F6EECF244321}">
                <p14:modId xmlns:p14="http://schemas.microsoft.com/office/powerpoint/2010/main" val="2455019892"/>
              </p:ext>
            </p:extLst>
          </p:nvPr>
        </p:nvGraphicFramePr>
        <p:xfrm>
          <a:off x="3624397" y="1052736"/>
          <a:ext cx="4762872" cy="2109140"/>
        </p:xfrm>
        <a:graphic>
          <a:graphicData uri="http://schemas.openxmlformats.org/drawingml/2006/table">
            <a:tbl>
              <a:tblPr firstRow="1" bandRow="1">
                <a:tableStyleId>{21E4AEA4-8DFA-4A89-87EB-49C32662AFE0}</a:tableStyleId>
              </a:tblPr>
              <a:tblGrid>
                <a:gridCol w="1536433">
                  <a:extLst>
                    <a:ext uri="{9D8B030D-6E8A-4147-A177-3AD203B41FA5}">
                      <a16:colId xmlns:a16="http://schemas.microsoft.com/office/drawing/2014/main" val="20000"/>
                    </a:ext>
                  </a:extLst>
                </a:gridCol>
                <a:gridCol w="1695949">
                  <a:extLst>
                    <a:ext uri="{9D8B030D-6E8A-4147-A177-3AD203B41FA5}">
                      <a16:colId xmlns:a16="http://schemas.microsoft.com/office/drawing/2014/main" val="20001"/>
                    </a:ext>
                  </a:extLst>
                </a:gridCol>
                <a:gridCol w="1530490">
                  <a:extLst>
                    <a:ext uri="{9D8B030D-6E8A-4147-A177-3AD203B41FA5}">
                      <a16:colId xmlns:a16="http://schemas.microsoft.com/office/drawing/2014/main" val="20002"/>
                    </a:ext>
                  </a:extLst>
                </a:gridCol>
              </a:tblGrid>
              <a:tr h="421828">
                <a:tc>
                  <a:txBody>
                    <a:bodyPr/>
                    <a:lstStyle/>
                    <a:p>
                      <a:r>
                        <a:rPr lang="en-GB" sz="1000" dirty="0"/>
                        <a:t>N</a:t>
                      </a:r>
                      <a:r>
                        <a:rPr lang="pl-PL" sz="1000" dirty="0" err="1"/>
                        <a:t>ext</a:t>
                      </a:r>
                      <a:r>
                        <a:rPr lang="pl-PL" sz="1000" dirty="0"/>
                        <a:t> </a:t>
                      </a:r>
                      <a:r>
                        <a:rPr lang="pl-PL" sz="1000" dirty="0" err="1"/>
                        <a:t>best</a:t>
                      </a:r>
                      <a:r>
                        <a:rPr lang="pl-PL" sz="1000" dirty="0"/>
                        <a:t> </a:t>
                      </a:r>
                      <a:r>
                        <a:rPr lang="pl-PL" sz="1000" dirty="0" err="1"/>
                        <a:t>alternative</a:t>
                      </a:r>
                      <a:endParaRPr lang="da-DK" sz="1000" dirty="0"/>
                    </a:p>
                  </a:txBody>
                  <a:tcPr marL="52527" marR="52527" marT="26264" marB="26264" anchor="ctr"/>
                </a:tc>
                <a:tc>
                  <a:txBody>
                    <a:bodyPr/>
                    <a:lstStyle/>
                    <a:p>
                      <a:r>
                        <a:rPr lang="en-GB" sz="1000" dirty="0"/>
                        <a:t>Audience/Route to Market</a:t>
                      </a:r>
                      <a:endParaRPr lang="da-DK" sz="1000" dirty="0"/>
                    </a:p>
                  </a:txBody>
                  <a:tcPr marL="52527" marR="52527" marT="26264" marB="26264" anchor="ctr"/>
                </a:tc>
                <a:tc>
                  <a:txBody>
                    <a:bodyPr/>
                    <a:lstStyle/>
                    <a:p>
                      <a:r>
                        <a:rPr lang="en-GB" sz="1000" dirty="0"/>
                        <a:t>Situation(s)</a:t>
                      </a:r>
                      <a:endParaRPr lang="da-DK" sz="1000" dirty="0"/>
                    </a:p>
                  </a:txBody>
                  <a:tcPr marL="52527" marR="52527" marT="26264" marB="26264" anchor="ctr"/>
                </a:tc>
                <a:extLst>
                  <a:ext uri="{0D108BD9-81ED-4DB2-BD59-A6C34878D82A}">
                    <a16:rowId xmlns:a16="http://schemas.microsoft.com/office/drawing/2014/main" val="10000"/>
                  </a:ext>
                </a:extLst>
              </a:tr>
              <a:tr h="421828">
                <a:tc>
                  <a:txBody>
                    <a:bodyPr/>
                    <a:lstStyle/>
                    <a:p>
                      <a:r>
                        <a:rPr lang="en-GB" sz="1000" dirty="0"/>
                        <a:t>BMS</a:t>
                      </a:r>
                      <a:endParaRPr lang="da-DK" sz="1000" dirty="0"/>
                    </a:p>
                  </a:txBody>
                  <a:tcPr marL="52527" marR="52527" marT="26264" marB="26264" anchor="ctr"/>
                </a:tc>
                <a:tc>
                  <a:txBody>
                    <a:bodyPr/>
                    <a:lstStyle/>
                    <a:p>
                      <a:r>
                        <a:rPr lang="en-GB" sz="1000" dirty="0"/>
                        <a:t>Consultant</a:t>
                      </a:r>
                      <a:endParaRPr lang="da-DK" sz="1000" dirty="0"/>
                    </a:p>
                  </a:txBody>
                  <a:tcPr marL="52527" marR="52527" marT="26264" marB="26264" anchor="ctr"/>
                </a:tc>
                <a:tc>
                  <a:txBody>
                    <a:bodyPr/>
                    <a:lstStyle/>
                    <a:p>
                      <a:r>
                        <a:rPr lang="en-GB" sz="1000" dirty="0"/>
                        <a:t>New build</a:t>
                      </a:r>
                      <a:endParaRPr lang="da-DK" sz="1000" dirty="0"/>
                    </a:p>
                  </a:txBody>
                  <a:tcPr marL="52527" marR="52527" marT="26264" marB="26264" anchor="ctr"/>
                </a:tc>
                <a:extLst>
                  <a:ext uri="{0D108BD9-81ED-4DB2-BD59-A6C34878D82A}">
                    <a16:rowId xmlns:a16="http://schemas.microsoft.com/office/drawing/2014/main" val="10001"/>
                  </a:ext>
                </a:extLst>
              </a:tr>
              <a:tr h="421828">
                <a:tc>
                  <a:txBody>
                    <a:bodyPr/>
                    <a:lstStyle/>
                    <a:p>
                      <a:r>
                        <a:rPr lang="en-GB" sz="1000" dirty="0"/>
                        <a:t>PICV</a:t>
                      </a:r>
                      <a:endParaRPr lang="da-DK" sz="1000" dirty="0"/>
                    </a:p>
                  </a:txBody>
                  <a:tcPr marL="52527" marR="52527" marT="26264" marB="26264" anchor="ctr"/>
                </a:tc>
                <a:tc>
                  <a:txBody>
                    <a:bodyPr/>
                    <a:lstStyle/>
                    <a:p>
                      <a:r>
                        <a:rPr lang="en-GB" sz="1000" dirty="0"/>
                        <a:t>Contractor</a:t>
                      </a:r>
                      <a:endParaRPr lang="da-DK" sz="1000" dirty="0"/>
                    </a:p>
                  </a:txBody>
                  <a:tcPr marL="52527" marR="52527" marT="26264" marB="26264" anchor="ctr"/>
                </a:tc>
                <a:tc>
                  <a:txBody>
                    <a:bodyPr/>
                    <a:lstStyle/>
                    <a:p>
                      <a:r>
                        <a:rPr lang="en-GB" sz="1000" dirty="0"/>
                        <a:t>Retrofit</a:t>
                      </a:r>
                      <a:endParaRPr lang="da-DK" sz="1000" dirty="0"/>
                    </a:p>
                  </a:txBody>
                  <a:tcPr marL="52527" marR="52527" marT="26264" marB="26264" anchor="ctr"/>
                </a:tc>
                <a:extLst>
                  <a:ext uri="{0D108BD9-81ED-4DB2-BD59-A6C34878D82A}">
                    <a16:rowId xmlns:a16="http://schemas.microsoft.com/office/drawing/2014/main" val="10002"/>
                  </a:ext>
                </a:extLst>
              </a:tr>
              <a:tr h="421828">
                <a:tc>
                  <a:txBody>
                    <a:bodyPr/>
                    <a:lstStyle/>
                    <a:p>
                      <a:r>
                        <a:rPr lang="en-GB" sz="1000" dirty="0" err="1"/>
                        <a:t>Belimo</a:t>
                      </a:r>
                      <a:r>
                        <a:rPr lang="en-GB" sz="1000" dirty="0"/>
                        <a:t> Energy Valve</a:t>
                      </a:r>
                      <a:endParaRPr lang="da-DK" sz="1000" dirty="0"/>
                    </a:p>
                  </a:txBody>
                  <a:tcPr marL="52527" marR="52527" marT="26264" marB="26264" anchor="ctr"/>
                </a:tc>
                <a:tc>
                  <a:txBody>
                    <a:bodyPr/>
                    <a:lstStyle/>
                    <a:p>
                      <a:r>
                        <a:rPr lang="en-GB" sz="1000" dirty="0"/>
                        <a:t>Owner</a:t>
                      </a:r>
                      <a:endParaRPr lang="da-DK" sz="1000" dirty="0"/>
                    </a:p>
                  </a:txBody>
                  <a:tcPr marL="52527" marR="52527" marT="26264" marB="26264" anchor="ctr"/>
                </a:tc>
                <a:tc>
                  <a:txBody>
                    <a:bodyPr/>
                    <a:lstStyle/>
                    <a:p>
                      <a:r>
                        <a:rPr lang="en-GB" sz="1000" dirty="0"/>
                        <a:t>Problematic building</a:t>
                      </a:r>
                      <a:endParaRPr lang="da-DK" sz="1000" dirty="0"/>
                    </a:p>
                  </a:txBody>
                  <a:tcPr marL="52527" marR="52527" marT="26264" marB="26264" anchor="ctr"/>
                </a:tc>
                <a:extLst>
                  <a:ext uri="{0D108BD9-81ED-4DB2-BD59-A6C34878D82A}">
                    <a16:rowId xmlns:a16="http://schemas.microsoft.com/office/drawing/2014/main" val="10003"/>
                  </a:ext>
                </a:extLst>
              </a:tr>
              <a:tr h="421828">
                <a:tc>
                  <a:txBody>
                    <a:bodyPr/>
                    <a:lstStyle/>
                    <a:p>
                      <a:r>
                        <a:rPr lang="en-GB" sz="1000" dirty="0"/>
                        <a:t>Do nothing</a:t>
                      </a:r>
                      <a:endParaRPr lang="da-DK" sz="1000" dirty="0"/>
                    </a:p>
                  </a:txBody>
                  <a:tcPr marL="52527" marR="52527" marT="26264" marB="26264" anchor="ctr"/>
                </a:tc>
                <a:tc>
                  <a:txBody>
                    <a:bodyPr/>
                    <a:lstStyle/>
                    <a:p>
                      <a:r>
                        <a:rPr lang="en-GB" sz="1000" dirty="0"/>
                        <a:t>Facilities</a:t>
                      </a:r>
                      <a:r>
                        <a:rPr lang="en-GB" sz="1000" baseline="0" dirty="0"/>
                        <a:t> Management</a:t>
                      </a:r>
                      <a:endParaRPr lang="da-DK" sz="1000" dirty="0"/>
                    </a:p>
                  </a:txBody>
                  <a:tcPr marL="52527" marR="52527" marT="26264" marB="26264" anchor="ctr"/>
                </a:tc>
                <a:tc>
                  <a:txBody>
                    <a:bodyPr/>
                    <a:lstStyle/>
                    <a:p>
                      <a:endParaRPr lang="da-DK" sz="1000" dirty="0"/>
                    </a:p>
                  </a:txBody>
                  <a:tcPr marL="52527" marR="52527" marT="26264" marB="26264" anchor="ctr"/>
                </a:tc>
                <a:extLst>
                  <a:ext uri="{0D108BD9-81ED-4DB2-BD59-A6C34878D82A}">
                    <a16:rowId xmlns:a16="http://schemas.microsoft.com/office/drawing/2014/main" val="10004"/>
                  </a:ext>
                </a:extLst>
              </a:tr>
            </a:tbl>
          </a:graphicData>
        </a:graphic>
      </p:graphicFrame>
      <p:sp>
        <p:nvSpPr>
          <p:cNvPr id="18" name="Rounded Rectangle 3">
            <a:extLst>
              <a:ext uri="{FF2B5EF4-FFF2-40B4-BE49-F238E27FC236}">
                <a16:creationId xmlns:a16="http://schemas.microsoft.com/office/drawing/2014/main" id="{A3D9AE01-6701-427A-B963-AF618CC036ED}"/>
              </a:ext>
            </a:extLst>
          </p:cNvPr>
          <p:cNvSpPr/>
          <p:nvPr/>
        </p:nvSpPr>
        <p:spPr>
          <a:xfrm>
            <a:off x="3634739" y="2829464"/>
            <a:ext cx="1209513" cy="273007"/>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da-DK">
              <a:solidFill>
                <a:schemeClr val="dk1"/>
              </a:solidFill>
            </a:endParaRPr>
          </a:p>
        </p:txBody>
      </p:sp>
      <p:sp>
        <p:nvSpPr>
          <p:cNvPr id="22" name="Rounded Rectangle 3">
            <a:extLst>
              <a:ext uri="{FF2B5EF4-FFF2-40B4-BE49-F238E27FC236}">
                <a16:creationId xmlns:a16="http://schemas.microsoft.com/office/drawing/2014/main" id="{1C812414-93EA-4C74-97F1-D9BF78C08B44}"/>
              </a:ext>
            </a:extLst>
          </p:cNvPr>
          <p:cNvSpPr/>
          <p:nvPr/>
        </p:nvSpPr>
        <p:spPr>
          <a:xfrm>
            <a:off x="5174641" y="2398040"/>
            <a:ext cx="1377117" cy="704432"/>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da-DK">
              <a:solidFill>
                <a:schemeClr val="dk1"/>
              </a:solidFill>
            </a:endParaRPr>
          </a:p>
        </p:txBody>
      </p:sp>
      <p:sp>
        <p:nvSpPr>
          <p:cNvPr id="23" name="Rounded Rectangle 3">
            <a:extLst>
              <a:ext uri="{FF2B5EF4-FFF2-40B4-BE49-F238E27FC236}">
                <a16:creationId xmlns:a16="http://schemas.microsoft.com/office/drawing/2014/main" id="{CC0A9EF3-737C-4234-8960-FB1E105DAB33}"/>
              </a:ext>
            </a:extLst>
          </p:cNvPr>
          <p:cNvSpPr/>
          <p:nvPr/>
        </p:nvSpPr>
        <p:spPr>
          <a:xfrm>
            <a:off x="6864757" y="1970802"/>
            <a:ext cx="1231925" cy="749737"/>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da-DK">
              <a:solidFill>
                <a:schemeClr val="dk1"/>
              </a:solidFill>
            </a:endParaRPr>
          </a:p>
        </p:txBody>
      </p:sp>
      <p:sp>
        <p:nvSpPr>
          <p:cNvPr id="25" name="Arrow: Right 24">
            <a:extLst>
              <a:ext uri="{FF2B5EF4-FFF2-40B4-BE49-F238E27FC236}">
                <a16:creationId xmlns:a16="http://schemas.microsoft.com/office/drawing/2014/main" id="{6090D40D-B6B7-435D-9EA0-7A18DC1ED081}"/>
              </a:ext>
            </a:extLst>
          </p:cNvPr>
          <p:cNvSpPr/>
          <p:nvPr/>
        </p:nvSpPr>
        <p:spPr>
          <a:xfrm>
            <a:off x="4869221" y="2709886"/>
            <a:ext cx="288030"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
        <p:nvSpPr>
          <p:cNvPr id="28" name="Arrow: Right 27">
            <a:extLst>
              <a:ext uri="{FF2B5EF4-FFF2-40B4-BE49-F238E27FC236}">
                <a16:creationId xmlns:a16="http://schemas.microsoft.com/office/drawing/2014/main" id="{268CE296-E8A7-4C86-89C3-974758673FC4}"/>
              </a:ext>
            </a:extLst>
          </p:cNvPr>
          <p:cNvSpPr/>
          <p:nvPr/>
        </p:nvSpPr>
        <p:spPr>
          <a:xfrm>
            <a:off x="6563828" y="2349846"/>
            <a:ext cx="288030"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
        <p:nvSpPr>
          <p:cNvPr id="19" name="Rectangle 18">
            <a:extLst>
              <a:ext uri="{FF2B5EF4-FFF2-40B4-BE49-F238E27FC236}">
                <a16:creationId xmlns:a16="http://schemas.microsoft.com/office/drawing/2014/main" id="{349039E1-5753-474C-8B50-97AB42162796}"/>
              </a:ext>
            </a:extLst>
          </p:cNvPr>
          <p:cNvSpPr/>
          <p:nvPr/>
        </p:nvSpPr>
        <p:spPr>
          <a:xfrm>
            <a:off x="173758" y="5130916"/>
            <a:ext cx="8790730" cy="1477328"/>
          </a:xfrm>
          <a:prstGeom prst="rect">
            <a:avLst/>
          </a:prstGeom>
        </p:spPr>
        <p:txBody>
          <a:bodyPr wrap="square">
            <a:spAutoFit/>
          </a:bodyPr>
          <a:lstStyle/>
          <a:p>
            <a:pPr marL="285750" indent="-285750">
              <a:buFont typeface="Wingdings" panose="05000000000000000000" pitchFamily="2" charset="2"/>
              <a:buChar char="§"/>
            </a:pPr>
            <a:r>
              <a:rPr lang="en-US" dirty="0">
                <a:solidFill>
                  <a:srgbClr val="000000"/>
                </a:solidFill>
              </a:rPr>
              <a:t>If the customer experiences </a:t>
            </a:r>
            <a:r>
              <a:rPr lang="en-US" dirty="0">
                <a:solidFill>
                  <a:srgbClr val="000000"/>
                </a:solidFill>
                <a:latin typeface="Symbol" panose="05050102010706020507" pitchFamily="18" charset="2"/>
              </a:rPr>
              <a:t>D</a:t>
            </a:r>
            <a:r>
              <a:rPr lang="en-US" dirty="0">
                <a:solidFill>
                  <a:srgbClr val="000000"/>
                </a:solidFill>
              </a:rPr>
              <a:t>T issues, it should be possible to take direct contact to the building owner or the facility management.</a:t>
            </a:r>
          </a:p>
          <a:p>
            <a:pPr marL="285750" indent="-285750">
              <a:buFont typeface="Wingdings" panose="05000000000000000000" pitchFamily="2" charset="2"/>
              <a:buChar char="§"/>
            </a:pPr>
            <a:r>
              <a:rPr lang="en-US" dirty="0">
                <a:solidFill>
                  <a:srgbClr val="000000"/>
                </a:solidFill>
              </a:rPr>
              <a:t>The existing and causing problems buildings should be in the focus of attention.</a:t>
            </a:r>
          </a:p>
          <a:p>
            <a:pPr marL="285750" indent="-285750">
              <a:buFont typeface="Wingdings" panose="05000000000000000000" pitchFamily="2" charset="2"/>
              <a:buChar char="§"/>
            </a:pPr>
            <a:r>
              <a:rPr lang="en-US" dirty="0">
                <a:solidFill>
                  <a:srgbClr val="000000"/>
                </a:solidFill>
              </a:rPr>
              <a:t>The diagnostic box can be used to prove that the </a:t>
            </a:r>
            <a:r>
              <a:rPr lang="en-US" dirty="0">
                <a:solidFill>
                  <a:srgbClr val="000000"/>
                </a:solidFill>
                <a:latin typeface="Symbol" panose="05050102010706020507" pitchFamily="18" charset="2"/>
              </a:rPr>
              <a:t>D</a:t>
            </a:r>
            <a:r>
              <a:rPr lang="en-US" dirty="0">
                <a:solidFill>
                  <a:srgbClr val="000000"/>
                </a:solidFill>
              </a:rPr>
              <a:t>T problem persists and Frese Delta T, perhaps along with some </a:t>
            </a:r>
            <a:r>
              <a:rPr lang="en-US" dirty="0" err="1">
                <a:solidFill>
                  <a:srgbClr val="000000"/>
                </a:solidFill>
              </a:rPr>
              <a:t>picv</a:t>
            </a:r>
            <a:r>
              <a:rPr lang="en-US" dirty="0">
                <a:solidFill>
                  <a:srgbClr val="000000"/>
                </a:solidFill>
              </a:rPr>
              <a:t> valves, can help.</a:t>
            </a:r>
          </a:p>
        </p:txBody>
      </p:sp>
    </p:spTree>
    <p:extLst>
      <p:ext uri="{BB962C8B-B14F-4D97-AF65-F5344CB8AC3E}">
        <p14:creationId xmlns:p14="http://schemas.microsoft.com/office/powerpoint/2010/main" val="1253329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467544" y="5083297"/>
            <a:ext cx="8424936" cy="158606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endParaRPr lang="en-US" sz="1800" dirty="0">
              <a:solidFill>
                <a:srgbClr val="000000"/>
              </a:solidFill>
            </a:endParaRP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38" name="Arrow: Right 37">
            <a:extLst>
              <a:ext uri="{FF2B5EF4-FFF2-40B4-BE49-F238E27FC236}">
                <a16:creationId xmlns:a16="http://schemas.microsoft.com/office/drawing/2014/main" id="{3C2B7211-1735-46FC-AC44-9DCACF573DAE}"/>
              </a:ext>
            </a:extLst>
          </p:cNvPr>
          <p:cNvSpPr/>
          <p:nvPr/>
        </p:nvSpPr>
        <p:spPr>
          <a:xfrm>
            <a:off x="2100377" y="2648928"/>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Rectangle: Rounded Corners 38">
            <a:extLst>
              <a:ext uri="{FF2B5EF4-FFF2-40B4-BE49-F238E27FC236}">
                <a16:creationId xmlns:a16="http://schemas.microsoft.com/office/drawing/2014/main" id="{35E269FE-BA15-4317-8868-5AE0AD4FC1D7}"/>
              </a:ext>
            </a:extLst>
          </p:cNvPr>
          <p:cNvSpPr/>
          <p:nvPr/>
        </p:nvSpPr>
        <p:spPr>
          <a:xfrm>
            <a:off x="41150" y="1988840"/>
            <a:ext cx="2946674" cy="16599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02774A47-F1C5-4511-A643-466ED567C44E}"/>
              </a:ext>
            </a:extLst>
          </p:cNvPr>
          <p:cNvSpPr txBox="1"/>
          <p:nvPr/>
        </p:nvSpPr>
        <p:spPr>
          <a:xfrm>
            <a:off x="171319" y="2079109"/>
            <a:ext cx="2620380" cy="584775"/>
          </a:xfrm>
          <a:prstGeom prst="rect">
            <a:avLst/>
          </a:prstGeom>
          <a:noFill/>
        </p:spPr>
        <p:txBody>
          <a:bodyPr wrap="square" rtlCol="0">
            <a:spAutoFit/>
          </a:bodyPr>
          <a:lstStyle/>
          <a:p>
            <a:r>
              <a:rPr lang="en-GB" sz="1600" b="1" dirty="0">
                <a:solidFill>
                  <a:schemeClr val="bg1"/>
                </a:solidFill>
              </a:rPr>
              <a:t>Another suggested way to the market:</a:t>
            </a:r>
          </a:p>
        </p:txBody>
      </p:sp>
      <p:sp>
        <p:nvSpPr>
          <p:cNvPr id="26" name="Rectangle: Rounded Corners 25">
            <a:extLst>
              <a:ext uri="{FF2B5EF4-FFF2-40B4-BE49-F238E27FC236}">
                <a16:creationId xmlns:a16="http://schemas.microsoft.com/office/drawing/2014/main" id="{E1389302-9F7F-40F5-9175-6AD98B6CE867}"/>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FA51B706-51C5-4676-8CDB-F7B2CFE161B2}"/>
              </a:ext>
            </a:extLst>
          </p:cNvPr>
          <p:cNvGrpSpPr/>
          <p:nvPr/>
        </p:nvGrpSpPr>
        <p:grpSpPr>
          <a:xfrm>
            <a:off x="3104081" y="319878"/>
            <a:ext cx="4324176" cy="511518"/>
            <a:chOff x="2435351" y="3212976"/>
            <a:chExt cx="4324176" cy="511518"/>
          </a:xfrm>
        </p:grpSpPr>
        <p:sp>
          <p:nvSpPr>
            <p:cNvPr id="30" name="Rectangle: Rounded Corners 29">
              <a:extLst>
                <a:ext uri="{FF2B5EF4-FFF2-40B4-BE49-F238E27FC236}">
                  <a16:creationId xmlns:a16="http://schemas.microsoft.com/office/drawing/2014/main" id="{B501978D-B11C-42F2-96A1-AA729E517AA7}"/>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1" name="Title 1">
              <a:extLst>
                <a:ext uri="{FF2B5EF4-FFF2-40B4-BE49-F238E27FC236}">
                  <a16:creationId xmlns:a16="http://schemas.microsoft.com/office/drawing/2014/main" id="{62CF3EF2-C201-4A58-B6B3-30F785CC0A4B}"/>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bg1"/>
                  </a:solidFill>
                  <a:effectLst>
                    <a:outerShdw blurRad="50800" dist="38100" dir="2700000" algn="tl" rotWithShape="0">
                      <a:prstClr val="black">
                        <a:alpha val="40000"/>
                      </a:prstClr>
                    </a:outerShdw>
                  </a:effectLst>
                </a:rPr>
                <a:t>Way to the market</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2" name="Title 1">
            <a:extLst>
              <a:ext uri="{FF2B5EF4-FFF2-40B4-BE49-F238E27FC236}">
                <a16:creationId xmlns:a16="http://schemas.microsoft.com/office/drawing/2014/main" id="{7AA4C654-3487-4F01-86DF-81C8A304AEA6}"/>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4" name="Straight Connector 33">
            <a:extLst>
              <a:ext uri="{FF2B5EF4-FFF2-40B4-BE49-F238E27FC236}">
                <a16:creationId xmlns:a16="http://schemas.microsoft.com/office/drawing/2014/main" id="{DA07946F-E45D-4D74-B736-84AA09BF43D4}"/>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graphicFrame>
        <p:nvGraphicFramePr>
          <p:cNvPr id="17" name="Content Placeholder 5">
            <a:extLst>
              <a:ext uri="{FF2B5EF4-FFF2-40B4-BE49-F238E27FC236}">
                <a16:creationId xmlns:a16="http://schemas.microsoft.com/office/drawing/2014/main" id="{6011938E-30FA-4549-BDF4-8B69318A7935}"/>
              </a:ext>
            </a:extLst>
          </p:cNvPr>
          <p:cNvGraphicFramePr>
            <a:graphicFrameLocks/>
          </p:cNvGraphicFramePr>
          <p:nvPr>
            <p:extLst/>
          </p:nvPr>
        </p:nvGraphicFramePr>
        <p:xfrm>
          <a:off x="3624397" y="1052736"/>
          <a:ext cx="4762872" cy="2109140"/>
        </p:xfrm>
        <a:graphic>
          <a:graphicData uri="http://schemas.openxmlformats.org/drawingml/2006/table">
            <a:tbl>
              <a:tblPr firstRow="1" bandRow="1">
                <a:tableStyleId>{21E4AEA4-8DFA-4A89-87EB-49C32662AFE0}</a:tableStyleId>
              </a:tblPr>
              <a:tblGrid>
                <a:gridCol w="1536433">
                  <a:extLst>
                    <a:ext uri="{9D8B030D-6E8A-4147-A177-3AD203B41FA5}">
                      <a16:colId xmlns:a16="http://schemas.microsoft.com/office/drawing/2014/main" val="20000"/>
                    </a:ext>
                  </a:extLst>
                </a:gridCol>
                <a:gridCol w="1695949">
                  <a:extLst>
                    <a:ext uri="{9D8B030D-6E8A-4147-A177-3AD203B41FA5}">
                      <a16:colId xmlns:a16="http://schemas.microsoft.com/office/drawing/2014/main" val="20001"/>
                    </a:ext>
                  </a:extLst>
                </a:gridCol>
                <a:gridCol w="1530490">
                  <a:extLst>
                    <a:ext uri="{9D8B030D-6E8A-4147-A177-3AD203B41FA5}">
                      <a16:colId xmlns:a16="http://schemas.microsoft.com/office/drawing/2014/main" val="20002"/>
                    </a:ext>
                  </a:extLst>
                </a:gridCol>
              </a:tblGrid>
              <a:tr h="421828">
                <a:tc>
                  <a:txBody>
                    <a:bodyPr/>
                    <a:lstStyle/>
                    <a:p>
                      <a:r>
                        <a:rPr lang="en-GB" sz="1000" dirty="0"/>
                        <a:t>N</a:t>
                      </a:r>
                      <a:r>
                        <a:rPr lang="pl-PL" sz="1000" dirty="0" err="1"/>
                        <a:t>ext</a:t>
                      </a:r>
                      <a:r>
                        <a:rPr lang="pl-PL" sz="1000" dirty="0"/>
                        <a:t> </a:t>
                      </a:r>
                      <a:r>
                        <a:rPr lang="pl-PL" sz="1000" dirty="0" err="1"/>
                        <a:t>best</a:t>
                      </a:r>
                      <a:r>
                        <a:rPr lang="pl-PL" sz="1000" dirty="0"/>
                        <a:t> </a:t>
                      </a:r>
                      <a:r>
                        <a:rPr lang="pl-PL" sz="1000" dirty="0" err="1"/>
                        <a:t>alternative</a:t>
                      </a:r>
                      <a:endParaRPr lang="da-DK" sz="1000" dirty="0"/>
                    </a:p>
                  </a:txBody>
                  <a:tcPr marL="52527" marR="52527" marT="26264" marB="26264" anchor="ctr"/>
                </a:tc>
                <a:tc>
                  <a:txBody>
                    <a:bodyPr/>
                    <a:lstStyle/>
                    <a:p>
                      <a:r>
                        <a:rPr lang="en-GB" sz="1000" dirty="0"/>
                        <a:t>Audience/Route to Market</a:t>
                      </a:r>
                      <a:endParaRPr lang="da-DK" sz="1000" dirty="0"/>
                    </a:p>
                  </a:txBody>
                  <a:tcPr marL="52527" marR="52527" marT="26264" marB="26264" anchor="ctr"/>
                </a:tc>
                <a:tc>
                  <a:txBody>
                    <a:bodyPr/>
                    <a:lstStyle/>
                    <a:p>
                      <a:r>
                        <a:rPr lang="en-GB" sz="1000" dirty="0"/>
                        <a:t>Situation(s)</a:t>
                      </a:r>
                      <a:endParaRPr lang="da-DK" sz="1000" dirty="0"/>
                    </a:p>
                  </a:txBody>
                  <a:tcPr marL="52527" marR="52527" marT="26264" marB="26264" anchor="ctr"/>
                </a:tc>
                <a:extLst>
                  <a:ext uri="{0D108BD9-81ED-4DB2-BD59-A6C34878D82A}">
                    <a16:rowId xmlns:a16="http://schemas.microsoft.com/office/drawing/2014/main" val="10000"/>
                  </a:ext>
                </a:extLst>
              </a:tr>
              <a:tr h="421828">
                <a:tc>
                  <a:txBody>
                    <a:bodyPr/>
                    <a:lstStyle/>
                    <a:p>
                      <a:r>
                        <a:rPr lang="en-GB" sz="1000" dirty="0"/>
                        <a:t>BMS</a:t>
                      </a:r>
                      <a:endParaRPr lang="da-DK" sz="1000" dirty="0"/>
                    </a:p>
                  </a:txBody>
                  <a:tcPr marL="52527" marR="52527" marT="26264" marB="26264" anchor="ctr"/>
                </a:tc>
                <a:tc>
                  <a:txBody>
                    <a:bodyPr/>
                    <a:lstStyle/>
                    <a:p>
                      <a:r>
                        <a:rPr lang="en-GB" sz="1000" dirty="0"/>
                        <a:t>Consultant</a:t>
                      </a:r>
                      <a:endParaRPr lang="da-DK" sz="1000" dirty="0"/>
                    </a:p>
                  </a:txBody>
                  <a:tcPr marL="52527" marR="52527" marT="26264" marB="26264" anchor="ctr"/>
                </a:tc>
                <a:tc>
                  <a:txBody>
                    <a:bodyPr/>
                    <a:lstStyle/>
                    <a:p>
                      <a:r>
                        <a:rPr lang="en-GB" sz="1000" dirty="0"/>
                        <a:t>New build</a:t>
                      </a:r>
                      <a:endParaRPr lang="da-DK" sz="1000" dirty="0"/>
                    </a:p>
                  </a:txBody>
                  <a:tcPr marL="52527" marR="52527" marT="26264" marB="26264" anchor="ctr"/>
                </a:tc>
                <a:extLst>
                  <a:ext uri="{0D108BD9-81ED-4DB2-BD59-A6C34878D82A}">
                    <a16:rowId xmlns:a16="http://schemas.microsoft.com/office/drawing/2014/main" val="10001"/>
                  </a:ext>
                </a:extLst>
              </a:tr>
              <a:tr h="421828">
                <a:tc>
                  <a:txBody>
                    <a:bodyPr/>
                    <a:lstStyle/>
                    <a:p>
                      <a:r>
                        <a:rPr lang="en-GB" sz="1000" dirty="0"/>
                        <a:t>PICV</a:t>
                      </a:r>
                      <a:endParaRPr lang="da-DK" sz="1000" dirty="0"/>
                    </a:p>
                  </a:txBody>
                  <a:tcPr marL="52527" marR="52527" marT="26264" marB="26264" anchor="ctr"/>
                </a:tc>
                <a:tc>
                  <a:txBody>
                    <a:bodyPr/>
                    <a:lstStyle/>
                    <a:p>
                      <a:r>
                        <a:rPr lang="en-GB" sz="1000" dirty="0"/>
                        <a:t>Contractor</a:t>
                      </a:r>
                      <a:endParaRPr lang="da-DK" sz="1000" dirty="0"/>
                    </a:p>
                  </a:txBody>
                  <a:tcPr marL="52527" marR="52527" marT="26264" marB="26264" anchor="ctr"/>
                </a:tc>
                <a:tc>
                  <a:txBody>
                    <a:bodyPr/>
                    <a:lstStyle/>
                    <a:p>
                      <a:r>
                        <a:rPr lang="en-GB" sz="1000" dirty="0"/>
                        <a:t>Retrofit</a:t>
                      </a:r>
                      <a:endParaRPr lang="da-DK" sz="1000" dirty="0"/>
                    </a:p>
                  </a:txBody>
                  <a:tcPr marL="52527" marR="52527" marT="26264" marB="26264" anchor="ctr"/>
                </a:tc>
                <a:extLst>
                  <a:ext uri="{0D108BD9-81ED-4DB2-BD59-A6C34878D82A}">
                    <a16:rowId xmlns:a16="http://schemas.microsoft.com/office/drawing/2014/main" val="10002"/>
                  </a:ext>
                </a:extLst>
              </a:tr>
              <a:tr h="421828">
                <a:tc>
                  <a:txBody>
                    <a:bodyPr/>
                    <a:lstStyle/>
                    <a:p>
                      <a:r>
                        <a:rPr lang="en-GB" sz="1000" dirty="0" err="1"/>
                        <a:t>Belimo</a:t>
                      </a:r>
                      <a:r>
                        <a:rPr lang="en-GB" sz="1000" dirty="0"/>
                        <a:t> Energy Valve</a:t>
                      </a:r>
                      <a:endParaRPr lang="da-DK" sz="1000" dirty="0"/>
                    </a:p>
                  </a:txBody>
                  <a:tcPr marL="52527" marR="52527" marT="26264" marB="26264" anchor="ctr"/>
                </a:tc>
                <a:tc>
                  <a:txBody>
                    <a:bodyPr/>
                    <a:lstStyle/>
                    <a:p>
                      <a:r>
                        <a:rPr lang="en-GB" sz="1000" dirty="0"/>
                        <a:t>Owner</a:t>
                      </a:r>
                      <a:endParaRPr lang="da-DK" sz="1000" dirty="0"/>
                    </a:p>
                  </a:txBody>
                  <a:tcPr marL="52527" marR="52527" marT="26264" marB="26264" anchor="ctr"/>
                </a:tc>
                <a:tc>
                  <a:txBody>
                    <a:bodyPr/>
                    <a:lstStyle/>
                    <a:p>
                      <a:r>
                        <a:rPr lang="en-GB" sz="1000" dirty="0"/>
                        <a:t>Problematic building</a:t>
                      </a:r>
                      <a:endParaRPr lang="da-DK" sz="1000" dirty="0"/>
                    </a:p>
                  </a:txBody>
                  <a:tcPr marL="52527" marR="52527" marT="26264" marB="26264" anchor="ctr"/>
                </a:tc>
                <a:extLst>
                  <a:ext uri="{0D108BD9-81ED-4DB2-BD59-A6C34878D82A}">
                    <a16:rowId xmlns:a16="http://schemas.microsoft.com/office/drawing/2014/main" val="10003"/>
                  </a:ext>
                </a:extLst>
              </a:tr>
              <a:tr h="421828">
                <a:tc>
                  <a:txBody>
                    <a:bodyPr/>
                    <a:lstStyle/>
                    <a:p>
                      <a:r>
                        <a:rPr lang="en-GB" sz="1000" dirty="0"/>
                        <a:t>Do nothing</a:t>
                      </a:r>
                      <a:endParaRPr lang="da-DK" sz="1000" dirty="0"/>
                    </a:p>
                  </a:txBody>
                  <a:tcPr marL="52527" marR="52527" marT="26264" marB="26264" anchor="ctr"/>
                </a:tc>
                <a:tc>
                  <a:txBody>
                    <a:bodyPr/>
                    <a:lstStyle/>
                    <a:p>
                      <a:r>
                        <a:rPr lang="en-GB" sz="1000" dirty="0"/>
                        <a:t>Facilities</a:t>
                      </a:r>
                      <a:r>
                        <a:rPr lang="en-GB" sz="1000" baseline="0" dirty="0"/>
                        <a:t> Management</a:t>
                      </a:r>
                      <a:endParaRPr lang="da-DK" sz="1000" dirty="0"/>
                    </a:p>
                  </a:txBody>
                  <a:tcPr marL="52527" marR="52527" marT="26264" marB="26264" anchor="ctr"/>
                </a:tc>
                <a:tc>
                  <a:txBody>
                    <a:bodyPr/>
                    <a:lstStyle/>
                    <a:p>
                      <a:endParaRPr lang="da-DK" sz="1000" dirty="0"/>
                    </a:p>
                  </a:txBody>
                  <a:tcPr marL="52527" marR="52527" marT="26264" marB="26264" anchor="ctr"/>
                </a:tc>
                <a:extLst>
                  <a:ext uri="{0D108BD9-81ED-4DB2-BD59-A6C34878D82A}">
                    <a16:rowId xmlns:a16="http://schemas.microsoft.com/office/drawing/2014/main" val="10004"/>
                  </a:ext>
                </a:extLst>
              </a:tr>
            </a:tbl>
          </a:graphicData>
        </a:graphic>
      </p:graphicFrame>
      <p:sp>
        <p:nvSpPr>
          <p:cNvPr id="18" name="Rounded Rectangle 3">
            <a:extLst>
              <a:ext uri="{FF2B5EF4-FFF2-40B4-BE49-F238E27FC236}">
                <a16:creationId xmlns:a16="http://schemas.microsoft.com/office/drawing/2014/main" id="{A3D9AE01-6701-427A-B963-AF618CC036ED}"/>
              </a:ext>
            </a:extLst>
          </p:cNvPr>
          <p:cNvSpPr/>
          <p:nvPr/>
        </p:nvSpPr>
        <p:spPr>
          <a:xfrm>
            <a:off x="3634739" y="2829464"/>
            <a:ext cx="1209513" cy="273007"/>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da-DK">
              <a:solidFill>
                <a:schemeClr val="dk1"/>
              </a:solidFill>
            </a:endParaRPr>
          </a:p>
        </p:txBody>
      </p:sp>
      <p:sp>
        <p:nvSpPr>
          <p:cNvPr id="22" name="Rounded Rectangle 3">
            <a:extLst>
              <a:ext uri="{FF2B5EF4-FFF2-40B4-BE49-F238E27FC236}">
                <a16:creationId xmlns:a16="http://schemas.microsoft.com/office/drawing/2014/main" id="{1C812414-93EA-4C74-97F1-D9BF78C08B44}"/>
              </a:ext>
            </a:extLst>
          </p:cNvPr>
          <p:cNvSpPr/>
          <p:nvPr/>
        </p:nvSpPr>
        <p:spPr>
          <a:xfrm>
            <a:off x="5174641" y="1402874"/>
            <a:ext cx="1377117" cy="51395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da-DK">
              <a:solidFill>
                <a:schemeClr val="dk1"/>
              </a:solidFill>
            </a:endParaRPr>
          </a:p>
        </p:txBody>
      </p:sp>
      <p:sp>
        <p:nvSpPr>
          <p:cNvPr id="23" name="Rounded Rectangle 3">
            <a:extLst>
              <a:ext uri="{FF2B5EF4-FFF2-40B4-BE49-F238E27FC236}">
                <a16:creationId xmlns:a16="http://schemas.microsoft.com/office/drawing/2014/main" id="{CC0A9EF3-737C-4234-8960-FB1E105DAB33}"/>
              </a:ext>
            </a:extLst>
          </p:cNvPr>
          <p:cNvSpPr/>
          <p:nvPr/>
        </p:nvSpPr>
        <p:spPr>
          <a:xfrm>
            <a:off x="6864757" y="1970802"/>
            <a:ext cx="1231925" cy="749737"/>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da-DK">
              <a:solidFill>
                <a:schemeClr val="dk1"/>
              </a:solidFill>
            </a:endParaRPr>
          </a:p>
        </p:txBody>
      </p:sp>
      <p:sp>
        <p:nvSpPr>
          <p:cNvPr id="25" name="Arrow: Right 24">
            <a:extLst>
              <a:ext uri="{FF2B5EF4-FFF2-40B4-BE49-F238E27FC236}">
                <a16:creationId xmlns:a16="http://schemas.microsoft.com/office/drawing/2014/main" id="{6090D40D-B6B7-435D-9EA0-7A18DC1ED081}"/>
              </a:ext>
            </a:extLst>
          </p:cNvPr>
          <p:cNvSpPr/>
          <p:nvPr/>
        </p:nvSpPr>
        <p:spPr>
          <a:xfrm rot="18000000">
            <a:off x="4672311" y="2220765"/>
            <a:ext cx="980908"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
        <p:nvSpPr>
          <p:cNvPr id="28" name="Arrow: Right 27">
            <a:extLst>
              <a:ext uri="{FF2B5EF4-FFF2-40B4-BE49-F238E27FC236}">
                <a16:creationId xmlns:a16="http://schemas.microsoft.com/office/drawing/2014/main" id="{268CE296-E8A7-4C86-89C3-974758673FC4}"/>
              </a:ext>
            </a:extLst>
          </p:cNvPr>
          <p:cNvSpPr/>
          <p:nvPr/>
        </p:nvSpPr>
        <p:spPr>
          <a:xfrm rot="2700000">
            <a:off x="6592467" y="1796901"/>
            <a:ext cx="288030"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
        <p:nvSpPr>
          <p:cNvPr id="19" name="Rectangle 18">
            <a:extLst>
              <a:ext uri="{FF2B5EF4-FFF2-40B4-BE49-F238E27FC236}">
                <a16:creationId xmlns:a16="http://schemas.microsoft.com/office/drawing/2014/main" id="{349039E1-5753-474C-8B50-97AB42162796}"/>
              </a:ext>
            </a:extLst>
          </p:cNvPr>
          <p:cNvSpPr/>
          <p:nvPr/>
        </p:nvSpPr>
        <p:spPr>
          <a:xfrm>
            <a:off x="173758" y="5130916"/>
            <a:ext cx="8790730" cy="1477328"/>
          </a:xfrm>
          <a:prstGeom prst="rect">
            <a:avLst/>
          </a:prstGeom>
        </p:spPr>
        <p:txBody>
          <a:bodyPr wrap="square">
            <a:spAutoFit/>
          </a:bodyPr>
          <a:lstStyle/>
          <a:p>
            <a:pPr marL="285750" indent="-285750">
              <a:buFont typeface="Wingdings" panose="05000000000000000000" pitchFamily="2" charset="2"/>
              <a:buChar char="§"/>
            </a:pPr>
            <a:r>
              <a:rPr lang="en-US" dirty="0">
                <a:solidFill>
                  <a:srgbClr val="000000"/>
                </a:solidFill>
              </a:rPr>
              <a:t>If the customer experiences </a:t>
            </a:r>
            <a:r>
              <a:rPr lang="en-US" dirty="0">
                <a:solidFill>
                  <a:srgbClr val="000000"/>
                </a:solidFill>
                <a:latin typeface="Symbol" panose="05050102010706020507" pitchFamily="18" charset="2"/>
              </a:rPr>
              <a:t>D</a:t>
            </a:r>
            <a:r>
              <a:rPr lang="en-US" dirty="0">
                <a:solidFill>
                  <a:srgbClr val="000000"/>
                </a:solidFill>
              </a:rPr>
              <a:t>T issues, it should be possible to take contact to a consultant who can advise the customer on the course of action.</a:t>
            </a:r>
          </a:p>
          <a:p>
            <a:pPr marL="285750" indent="-285750">
              <a:buFont typeface="Wingdings" panose="05000000000000000000" pitchFamily="2" charset="2"/>
              <a:buChar char="§"/>
            </a:pPr>
            <a:r>
              <a:rPr lang="en-US" dirty="0">
                <a:solidFill>
                  <a:srgbClr val="000000"/>
                </a:solidFill>
              </a:rPr>
              <a:t>The existing and causing problems buildings should be in the focus of attention.</a:t>
            </a:r>
          </a:p>
          <a:p>
            <a:pPr marL="285750" indent="-285750">
              <a:buFont typeface="Wingdings" panose="05000000000000000000" pitchFamily="2" charset="2"/>
              <a:buChar char="§"/>
            </a:pPr>
            <a:r>
              <a:rPr lang="en-US" dirty="0">
                <a:solidFill>
                  <a:srgbClr val="000000"/>
                </a:solidFill>
              </a:rPr>
              <a:t>The diagnostic box can be used to prove that the </a:t>
            </a:r>
            <a:r>
              <a:rPr lang="en-US" dirty="0">
                <a:solidFill>
                  <a:srgbClr val="000000"/>
                </a:solidFill>
                <a:latin typeface="Symbol" panose="05050102010706020507" pitchFamily="18" charset="2"/>
              </a:rPr>
              <a:t>D</a:t>
            </a:r>
            <a:r>
              <a:rPr lang="en-US" dirty="0">
                <a:solidFill>
                  <a:srgbClr val="000000"/>
                </a:solidFill>
              </a:rPr>
              <a:t>T problem persists and Frese Delta T, perhaps along with some </a:t>
            </a:r>
            <a:r>
              <a:rPr lang="en-US" dirty="0" err="1">
                <a:solidFill>
                  <a:srgbClr val="000000"/>
                </a:solidFill>
              </a:rPr>
              <a:t>picv</a:t>
            </a:r>
            <a:r>
              <a:rPr lang="en-US" dirty="0">
                <a:solidFill>
                  <a:srgbClr val="000000"/>
                </a:solidFill>
              </a:rPr>
              <a:t>, valves can help .</a:t>
            </a:r>
          </a:p>
        </p:txBody>
      </p:sp>
    </p:spTree>
    <p:extLst>
      <p:ext uri="{BB962C8B-B14F-4D97-AF65-F5344CB8AC3E}">
        <p14:creationId xmlns:p14="http://schemas.microsoft.com/office/powerpoint/2010/main" val="573594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25">
            <a:extLst>
              <a:ext uri="{FF2B5EF4-FFF2-40B4-BE49-F238E27FC236}">
                <a16:creationId xmlns:a16="http://schemas.microsoft.com/office/drawing/2014/main" id="{002FF3ED-27B6-415A-BDA4-22782D9E956A}"/>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4" name="Picture 3">
            <a:extLst>
              <a:ext uri="{FF2B5EF4-FFF2-40B4-BE49-F238E27FC236}">
                <a16:creationId xmlns:a16="http://schemas.microsoft.com/office/drawing/2014/main" id="{E13D8E55-F0B8-4034-9A62-2DCAFB9FB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020833"/>
            <a:ext cx="3810000" cy="3810000"/>
          </a:xfrm>
          <a:prstGeom prst="rect">
            <a:avLst/>
          </a:prstGeom>
        </p:spPr>
      </p:pic>
      <p:sp>
        <p:nvSpPr>
          <p:cNvPr id="20" name="Rectangle: Rounded Corners 19">
            <a:extLst>
              <a:ext uri="{FF2B5EF4-FFF2-40B4-BE49-F238E27FC236}">
                <a16:creationId xmlns:a16="http://schemas.microsoft.com/office/drawing/2014/main" id="{046F8679-DDEB-44E7-9C19-009C0F164050}"/>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59D17C09-7265-47C9-884C-BD61267AC3AC}"/>
              </a:ext>
            </a:extLst>
          </p:cNvPr>
          <p:cNvGrpSpPr/>
          <p:nvPr/>
        </p:nvGrpSpPr>
        <p:grpSpPr>
          <a:xfrm>
            <a:off x="3104081" y="319878"/>
            <a:ext cx="4324176" cy="511518"/>
            <a:chOff x="2435351" y="3212976"/>
            <a:chExt cx="4324176" cy="511518"/>
          </a:xfrm>
        </p:grpSpPr>
        <p:sp>
          <p:nvSpPr>
            <p:cNvPr id="28" name="Rectangle: Rounded Corners 27">
              <a:extLst>
                <a:ext uri="{FF2B5EF4-FFF2-40B4-BE49-F238E27FC236}">
                  <a16:creationId xmlns:a16="http://schemas.microsoft.com/office/drawing/2014/main" id="{F0BF9E46-F502-47A6-808F-A9E325166786}"/>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29" name="Title 1">
              <a:extLst>
                <a:ext uri="{FF2B5EF4-FFF2-40B4-BE49-F238E27FC236}">
                  <a16:creationId xmlns:a16="http://schemas.microsoft.com/office/drawing/2014/main" id="{967042A6-3E71-4056-A00E-F47179CAA697}"/>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Discussion</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0" name="Title 1">
            <a:extLst>
              <a:ext uri="{FF2B5EF4-FFF2-40B4-BE49-F238E27FC236}">
                <a16:creationId xmlns:a16="http://schemas.microsoft.com/office/drawing/2014/main" id="{F7F6E933-6BD9-4655-8787-BEB63377DA67}"/>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1" name="Straight Connector 30">
            <a:extLst>
              <a:ext uri="{FF2B5EF4-FFF2-40B4-BE49-F238E27FC236}">
                <a16:creationId xmlns:a16="http://schemas.microsoft.com/office/drawing/2014/main" id="{733EB0E4-79AD-4581-8710-5AAB6BCF3E0D}"/>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
        <p:nvSpPr>
          <p:cNvPr id="38" name="Rounded Rectangle 25">
            <a:extLst>
              <a:ext uri="{FF2B5EF4-FFF2-40B4-BE49-F238E27FC236}">
                <a16:creationId xmlns:a16="http://schemas.microsoft.com/office/drawing/2014/main" id="{9096A548-BAFD-4882-AD18-84E91919FD19}"/>
              </a:ext>
            </a:extLst>
          </p:cNvPr>
          <p:cNvSpPr/>
          <p:nvPr/>
        </p:nvSpPr>
        <p:spPr>
          <a:xfrm>
            <a:off x="6277926" y="3752133"/>
            <a:ext cx="2251724" cy="2309809"/>
          </a:xfrm>
          <a:prstGeom prst="round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39" name="Rectangle 38">
            <a:extLst>
              <a:ext uri="{FF2B5EF4-FFF2-40B4-BE49-F238E27FC236}">
                <a16:creationId xmlns:a16="http://schemas.microsoft.com/office/drawing/2014/main" id="{C2C067DB-5E56-48CB-B113-B81FB56CEBBD}"/>
              </a:ext>
            </a:extLst>
          </p:cNvPr>
          <p:cNvSpPr/>
          <p:nvPr/>
        </p:nvSpPr>
        <p:spPr>
          <a:xfrm>
            <a:off x="394361" y="3090686"/>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DA158E16-7237-4E69-A53A-0C364F650A20}"/>
              </a:ext>
            </a:extLst>
          </p:cNvPr>
          <p:cNvSpPr/>
          <p:nvPr/>
        </p:nvSpPr>
        <p:spPr>
          <a:xfrm>
            <a:off x="41150" y="1988840"/>
            <a:ext cx="2946674" cy="16599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AA6BCED7-83E2-4BA3-A0A1-AA4765C32B7E}"/>
              </a:ext>
            </a:extLst>
          </p:cNvPr>
          <p:cNvSpPr txBox="1"/>
          <p:nvPr/>
        </p:nvSpPr>
        <p:spPr>
          <a:xfrm>
            <a:off x="171319" y="2079109"/>
            <a:ext cx="2620380" cy="338554"/>
          </a:xfrm>
          <a:prstGeom prst="rect">
            <a:avLst/>
          </a:prstGeom>
          <a:noFill/>
        </p:spPr>
        <p:txBody>
          <a:bodyPr wrap="square" rtlCol="0">
            <a:spAutoFit/>
          </a:bodyPr>
          <a:lstStyle/>
          <a:p>
            <a:r>
              <a:rPr lang="en-GB" sz="1600" b="1" dirty="0">
                <a:solidFill>
                  <a:schemeClr val="bg1"/>
                </a:solidFill>
              </a:rPr>
              <a:t>Any questions?</a:t>
            </a:r>
          </a:p>
        </p:txBody>
      </p:sp>
      <p:pic>
        <p:nvPicPr>
          <p:cNvPr id="15" name="Picture 14">
            <a:extLst>
              <a:ext uri="{FF2B5EF4-FFF2-40B4-BE49-F238E27FC236}">
                <a16:creationId xmlns:a16="http://schemas.microsoft.com/office/drawing/2014/main" id="{ADF31936-7ED1-44C2-BEA0-C76D61FF011E}"/>
              </a:ext>
            </a:extLst>
          </p:cNvPr>
          <p:cNvPicPr>
            <a:picLocks noChangeAspect="1"/>
          </p:cNvPicPr>
          <p:nvPr/>
        </p:nvPicPr>
        <p:blipFill>
          <a:blip r:embed="rId4"/>
          <a:stretch>
            <a:fillRect/>
          </a:stretch>
        </p:blipFill>
        <p:spPr>
          <a:xfrm>
            <a:off x="6308490" y="4510020"/>
            <a:ext cx="2203251" cy="1038070"/>
          </a:xfrm>
          <a:prstGeom prst="rect">
            <a:avLst/>
          </a:prstGeom>
        </p:spPr>
      </p:pic>
    </p:spTree>
    <p:extLst>
      <p:ext uri="{BB962C8B-B14F-4D97-AF65-F5344CB8AC3E}">
        <p14:creationId xmlns:p14="http://schemas.microsoft.com/office/powerpoint/2010/main" val="3777277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E07D48C-2AB9-4AA1-BB45-440CFC76D65F}"/>
              </a:ext>
            </a:extLst>
          </p:cNvPr>
          <p:cNvPicPr>
            <a:picLocks noChangeAspect="1"/>
          </p:cNvPicPr>
          <p:nvPr/>
        </p:nvPicPr>
        <p:blipFill>
          <a:blip r:embed="rId3"/>
          <a:stretch>
            <a:fillRect/>
          </a:stretch>
        </p:blipFill>
        <p:spPr>
          <a:xfrm>
            <a:off x="3347864" y="1124744"/>
            <a:ext cx="5140474" cy="3320193"/>
          </a:xfrm>
          <a:prstGeom prst="rect">
            <a:avLst/>
          </a:prstGeom>
        </p:spPr>
      </p:pic>
      <p:sp>
        <p:nvSpPr>
          <p:cNvPr id="22" name="Rectangle: Rounded Corners 21">
            <a:extLst>
              <a:ext uri="{FF2B5EF4-FFF2-40B4-BE49-F238E27FC236}">
                <a16:creationId xmlns:a16="http://schemas.microsoft.com/office/drawing/2014/main" id="{45FCB0CF-CA04-497C-ADF6-AB27EDD5A966}"/>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C44947AB-4E01-48E1-B37A-D712A40B45E2}"/>
              </a:ext>
            </a:extLst>
          </p:cNvPr>
          <p:cNvGrpSpPr/>
          <p:nvPr/>
        </p:nvGrpSpPr>
        <p:grpSpPr>
          <a:xfrm>
            <a:off x="3104081" y="319878"/>
            <a:ext cx="4324176" cy="511518"/>
            <a:chOff x="2435351" y="3212976"/>
            <a:chExt cx="4324176" cy="511518"/>
          </a:xfrm>
        </p:grpSpPr>
        <p:sp>
          <p:nvSpPr>
            <p:cNvPr id="29" name="Rectangle: Rounded Corners 28">
              <a:extLst>
                <a:ext uri="{FF2B5EF4-FFF2-40B4-BE49-F238E27FC236}">
                  <a16:creationId xmlns:a16="http://schemas.microsoft.com/office/drawing/2014/main" id="{2BB6710E-C122-4DFF-9A3C-B9FDF7F5A32E}"/>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0" name="Title 1">
              <a:extLst>
                <a:ext uri="{FF2B5EF4-FFF2-40B4-BE49-F238E27FC236}">
                  <a16:creationId xmlns:a16="http://schemas.microsoft.com/office/drawing/2014/main" id="{D7820553-48FF-4268-A318-7846D30F9B1E}"/>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Contact</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6" name="Title 1">
            <a:extLst>
              <a:ext uri="{FF2B5EF4-FFF2-40B4-BE49-F238E27FC236}">
                <a16:creationId xmlns:a16="http://schemas.microsoft.com/office/drawing/2014/main" id="{6C2A12CA-075B-4493-865D-F81A17A3B044}"/>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sp>
        <p:nvSpPr>
          <p:cNvPr id="11" name="Rounded Rectangle 25">
            <a:extLst>
              <a:ext uri="{FF2B5EF4-FFF2-40B4-BE49-F238E27FC236}">
                <a16:creationId xmlns:a16="http://schemas.microsoft.com/office/drawing/2014/main" id="{EA0D7281-FF05-4EA3-B974-CCE65035E188}"/>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13" name="Arrow: Right 12">
            <a:extLst>
              <a:ext uri="{FF2B5EF4-FFF2-40B4-BE49-F238E27FC236}">
                <a16:creationId xmlns:a16="http://schemas.microsoft.com/office/drawing/2014/main" id="{FAE4A72E-CD2F-462A-B439-DED8136137EF}"/>
              </a:ext>
            </a:extLst>
          </p:cNvPr>
          <p:cNvSpPr/>
          <p:nvPr/>
        </p:nvSpPr>
        <p:spPr>
          <a:xfrm>
            <a:off x="2100377" y="2648928"/>
            <a:ext cx="139150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Rounded Corners 14">
            <a:extLst>
              <a:ext uri="{FF2B5EF4-FFF2-40B4-BE49-F238E27FC236}">
                <a16:creationId xmlns:a16="http://schemas.microsoft.com/office/drawing/2014/main" id="{CF2DFD1B-8497-4257-8105-1AA04A077B67}"/>
              </a:ext>
            </a:extLst>
          </p:cNvPr>
          <p:cNvSpPr/>
          <p:nvPr/>
        </p:nvSpPr>
        <p:spPr>
          <a:xfrm>
            <a:off x="41150" y="1988840"/>
            <a:ext cx="2946674" cy="16599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D3C5E420-66EC-4F57-968A-EB04213EBA7E}"/>
              </a:ext>
            </a:extLst>
          </p:cNvPr>
          <p:cNvSpPr txBox="1"/>
          <p:nvPr/>
        </p:nvSpPr>
        <p:spPr>
          <a:xfrm>
            <a:off x="171319" y="2079109"/>
            <a:ext cx="2620380" cy="584775"/>
          </a:xfrm>
          <a:prstGeom prst="rect">
            <a:avLst/>
          </a:prstGeom>
          <a:noFill/>
        </p:spPr>
        <p:txBody>
          <a:bodyPr wrap="square" rtlCol="0">
            <a:spAutoFit/>
          </a:bodyPr>
          <a:lstStyle/>
          <a:p>
            <a:r>
              <a:rPr lang="pl-PL" sz="1600" b="1" dirty="0">
                <a:solidFill>
                  <a:schemeClr val="bg1"/>
                </a:solidFill>
              </a:rPr>
              <a:t>In case of questions ple</a:t>
            </a:r>
            <a:r>
              <a:rPr lang="da-DK" sz="1600" b="1" dirty="0">
                <a:solidFill>
                  <a:schemeClr val="bg1"/>
                </a:solidFill>
              </a:rPr>
              <a:t>a</a:t>
            </a:r>
            <a:r>
              <a:rPr lang="pl-PL" sz="1600" b="1" dirty="0">
                <a:solidFill>
                  <a:schemeClr val="bg1"/>
                </a:solidFill>
              </a:rPr>
              <a:t>se contact product manager:</a:t>
            </a:r>
            <a:endParaRPr lang="en-GB" sz="1600" b="1" dirty="0">
              <a:solidFill>
                <a:schemeClr val="bg1"/>
              </a:solidFill>
            </a:endParaRPr>
          </a:p>
        </p:txBody>
      </p:sp>
      <p:cxnSp>
        <p:nvCxnSpPr>
          <p:cNvPr id="17" name="Straight Connector 16">
            <a:extLst>
              <a:ext uri="{FF2B5EF4-FFF2-40B4-BE49-F238E27FC236}">
                <a16:creationId xmlns:a16="http://schemas.microsoft.com/office/drawing/2014/main" id="{9CC896CF-0706-4C90-8A7D-6B9E064E1BC0}"/>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
        <p:nvSpPr>
          <p:cNvPr id="18" name="Rectangle 17">
            <a:extLst>
              <a:ext uri="{FF2B5EF4-FFF2-40B4-BE49-F238E27FC236}">
                <a16:creationId xmlns:a16="http://schemas.microsoft.com/office/drawing/2014/main" id="{66A75CFA-0C6C-46DF-86B0-FFBA1F31A2CE}"/>
              </a:ext>
            </a:extLst>
          </p:cNvPr>
          <p:cNvSpPr/>
          <p:nvPr/>
        </p:nvSpPr>
        <p:spPr>
          <a:xfrm>
            <a:off x="173758" y="5130916"/>
            <a:ext cx="8790730" cy="769441"/>
          </a:xfrm>
          <a:prstGeom prst="rect">
            <a:avLst/>
          </a:prstGeom>
        </p:spPr>
        <p:txBody>
          <a:bodyPr wrap="square">
            <a:spAutoFit/>
          </a:bodyPr>
          <a:lstStyle/>
          <a:p>
            <a:r>
              <a:rPr lang="pl-PL" sz="4400" b="1" dirty="0" err="1">
                <a:solidFill>
                  <a:srgbClr val="F17E00"/>
                </a:solidFill>
              </a:rPr>
              <a:t>Thank</a:t>
            </a:r>
            <a:r>
              <a:rPr lang="pl-PL" sz="4400" b="1" dirty="0">
                <a:solidFill>
                  <a:srgbClr val="F17E00"/>
                </a:solidFill>
              </a:rPr>
              <a:t> </a:t>
            </a:r>
            <a:r>
              <a:rPr lang="pl-PL" sz="4400" b="1" dirty="0" err="1">
                <a:solidFill>
                  <a:srgbClr val="F17E00"/>
                </a:solidFill>
              </a:rPr>
              <a:t>you</a:t>
            </a:r>
            <a:r>
              <a:rPr lang="pl-PL" sz="4400" b="1" dirty="0">
                <a:solidFill>
                  <a:srgbClr val="F17E00"/>
                </a:solidFill>
              </a:rPr>
              <a:t> </a:t>
            </a:r>
            <a:r>
              <a:rPr lang="pl-PL" sz="4400" b="1" dirty="0">
                <a:solidFill>
                  <a:srgbClr val="F17E00"/>
                </a:solidFill>
                <a:sym typeface="Wingdings" panose="05000000000000000000" pitchFamily="2" charset="2"/>
              </a:rPr>
              <a:t></a:t>
            </a:r>
            <a:endParaRPr lang="en-US" sz="4400" b="1" dirty="0">
              <a:solidFill>
                <a:srgbClr val="F17E00"/>
              </a:solidFill>
            </a:endParaRPr>
          </a:p>
        </p:txBody>
      </p:sp>
    </p:spTree>
    <p:extLst>
      <p:ext uri="{BB962C8B-B14F-4D97-AF65-F5344CB8AC3E}">
        <p14:creationId xmlns:p14="http://schemas.microsoft.com/office/powerpoint/2010/main" val="181053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946E04B-D515-4A09-BB86-384328275086}"/>
              </a:ext>
            </a:extLst>
          </p:cNvPr>
          <p:cNvSpPr txBox="1">
            <a:spLocks/>
          </p:cNvSpPr>
          <p:nvPr/>
        </p:nvSpPr>
        <p:spPr>
          <a:xfrm>
            <a:off x="163264" y="5157192"/>
            <a:ext cx="8801224" cy="141585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GB" sz="1800" dirty="0"/>
              <a:t>In a typical cooling system the supply water temperature may be 6</a:t>
            </a:r>
            <a:r>
              <a:rPr lang="en-GB" sz="1800" baseline="30000" dirty="0"/>
              <a:t>o</a:t>
            </a:r>
            <a:r>
              <a:rPr lang="en-GB" sz="1800" dirty="0"/>
              <a:t>C and return 12</a:t>
            </a:r>
            <a:r>
              <a:rPr lang="en-GB" sz="1800" baseline="30000" dirty="0"/>
              <a:t>o</a:t>
            </a:r>
            <a:r>
              <a:rPr lang="en-GB" sz="1800" dirty="0"/>
              <a:t>C.</a:t>
            </a:r>
            <a:br>
              <a:rPr lang="en-GB" sz="1800" dirty="0"/>
            </a:br>
            <a:r>
              <a:rPr lang="en-GB" sz="1800" dirty="0"/>
              <a:t>That means the desired </a:t>
            </a:r>
            <a:r>
              <a:rPr lang="en-GB" sz="1800" dirty="0">
                <a:latin typeface="Symbol" panose="05050102010706020507" pitchFamily="18" charset="2"/>
              </a:rPr>
              <a:t>D</a:t>
            </a:r>
            <a:r>
              <a:rPr lang="en-GB" sz="1800" dirty="0"/>
              <a:t>T is 12-6 = 6</a:t>
            </a:r>
            <a:r>
              <a:rPr lang="en-GB" sz="1800" baseline="30000" dirty="0"/>
              <a:t>o</a:t>
            </a:r>
            <a:r>
              <a:rPr lang="en-GB" sz="1800" dirty="0"/>
              <a:t>C. </a:t>
            </a:r>
            <a:br>
              <a:rPr lang="en-GB" sz="1800" dirty="0"/>
            </a:br>
            <a:r>
              <a:rPr lang="en-GB" sz="1800" b="1" u="sng" dirty="0">
                <a:solidFill>
                  <a:srgbClr val="F17E00"/>
                </a:solidFill>
              </a:rPr>
              <a:t>If the </a:t>
            </a:r>
            <a:r>
              <a:rPr lang="en-GB" sz="1800" b="1" u="sng" dirty="0">
                <a:solidFill>
                  <a:srgbClr val="F17E00"/>
                </a:solidFill>
                <a:latin typeface="Symbol" panose="05050102010706020507" pitchFamily="18" charset="2"/>
              </a:rPr>
              <a:t>D</a:t>
            </a:r>
            <a:r>
              <a:rPr lang="en-GB" sz="1800" b="1" u="sng" dirty="0">
                <a:solidFill>
                  <a:srgbClr val="F17E00"/>
                </a:solidFill>
              </a:rPr>
              <a:t>T decreases to 3</a:t>
            </a:r>
            <a:r>
              <a:rPr lang="en-GB" sz="1800" b="1" u="sng" baseline="30000" dirty="0">
                <a:solidFill>
                  <a:srgbClr val="F17E00"/>
                </a:solidFill>
              </a:rPr>
              <a:t>o</a:t>
            </a:r>
            <a:r>
              <a:rPr lang="en-GB" sz="1800" b="1" u="sng" dirty="0">
                <a:solidFill>
                  <a:srgbClr val="F17E00"/>
                </a:solidFill>
              </a:rPr>
              <a:t>C, the flow increases by a 100%!!!</a:t>
            </a:r>
            <a:br>
              <a:rPr lang="en-GB" sz="1800" dirty="0"/>
            </a:br>
            <a:br>
              <a:rPr lang="en-GB" sz="1800" dirty="0"/>
            </a:br>
            <a:r>
              <a:rPr lang="en-GB" sz="1800" dirty="0"/>
              <a:t>The same happens in heating systems though the temperatures are of course higher.</a:t>
            </a:r>
            <a:endParaRPr lang="en-US" sz="1800" dirty="0"/>
          </a:p>
        </p:txBody>
      </p:sp>
      <p:sp>
        <p:nvSpPr>
          <p:cNvPr id="19" name="Rounded Rectangle 25">
            <a:extLst>
              <a:ext uri="{FF2B5EF4-FFF2-40B4-BE49-F238E27FC236}">
                <a16:creationId xmlns:a16="http://schemas.microsoft.com/office/drawing/2014/main" id="{002FF3ED-27B6-415A-BDA4-22782D9E956A}"/>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3" name="Picture 2">
            <a:extLst>
              <a:ext uri="{FF2B5EF4-FFF2-40B4-BE49-F238E27FC236}">
                <a16:creationId xmlns:a16="http://schemas.microsoft.com/office/drawing/2014/main" id="{BFA98372-6465-4DF7-B9B9-DB7B3CDFD823}"/>
              </a:ext>
            </a:extLst>
          </p:cNvPr>
          <p:cNvPicPr>
            <a:picLocks noChangeAspect="1"/>
          </p:cNvPicPr>
          <p:nvPr/>
        </p:nvPicPr>
        <p:blipFill>
          <a:blip r:embed="rId3"/>
          <a:stretch>
            <a:fillRect/>
          </a:stretch>
        </p:blipFill>
        <p:spPr>
          <a:xfrm>
            <a:off x="3460252" y="1827236"/>
            <a:ext cx="5076056" cy="2203407"/>
          </a:xfrm>
          <a:prstGeom prst="rect">
            <a:avLst/>
          </a:prstGeom>
        </p:spPr>
      </p:pic>
      <p:sp>
        <p:nvSpPr>
          <p:cNvPr id="20" name="Arrow: Left-Right 19">
            <a:extLst>
              <a:ext uri="{FF2B5EF4-FFF2-40B4-BE49-F238E27FC236}">
                <a16:creationId xmlns:a16="http://schemas.microsoft.com/office/drawing/2014/main" id="{EA69E859-E1F0-472B-8605-1CADD3AB1C0E}"/>
              </a:ext>
            </a:extLst>
          </p:cNvPr>
          <p:cNvSpPr/>
          <p:nvPr/>
        </p:nvSpPr>
        <p:spPr>
          <a:xfrm>
            <a:off x="3635896" y="3670234"/>
            <a:ext cx="427607" cy="218407"/>
          </a:xfrm>
          <a:prstGeom prst="lef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3C0E3807-7D1B-41A0-A531-026B72A92D15}"/>
              </a:ext>
            </a:extLst>
          </p:cNvPr>
          <p:cNvSpPr txBox="1">
            <a:spLocks/>
          </p:cNvSpPr>
          <p:nvPr/>
        </p:nvSpPr>
        <p:spPr>
          <a:xfrm>
            <a:off x="3634616" y="3929889"/>
            <a:ext cx="457101" cy="24037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1800" dirty="0"/>
              <a:t>DT</a:t>
            </a:r>
            <a:endParaRPr lang="en-US" sz="1800" dirty="0"/>
          </a:p>
        </p:txBody>
      </p:sp>
      <p:sp>
        <p:nvSpPr>
          <p:cNvPr id="23" name="Oval 22">
            <a:extLst>
              <a:ext uri="{FF2B5EF4-FFF2-40B4-BE49-F238E27FC236}">
                <a16:creationId xmlns:a16="http://schemas.microsoft.com/office/drawing/2014/main" id="{A74A0424-ABA6-4F30-9494-BDB099BB97A4}"/>
              </a:ext>
            </a:extLst>
          </p:cNvPr>
          <p:cNvSpPr/>
          <p:nvPr/>
        </p:nvSpPr>
        <p:spPr>
          <a:xfrm>
            <a:off x="3706624" y="2634914"/>
            <a:ext cx="938102" cy="938102"/>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nvGrpSpPr>
          <p:cNvPr id="24" name="Group 23">
            <a:extLst>
              <a:ext uri="{FF2B5EF4-FFF2-40B4-BE49-F238E27FC236}">
                <a16:creationId xmlns:a16="http://schemas.microsoft.com/office/drawing/2014/main" id="{89019BBB-CF48-47D5-AC20-C537AEE5D7DB}"/>
              </a:ext>
            </a:extLst>
          </p:cNvPr>
          <p:cNvGrpSpPr/>
          <p:nvPr/>
        </p:nvGrpSpPr>
        <p:grpSpPr>
          <a:xfrm>
            <a:off x="43588" y="2670177"/>
            <a:ext cx="3663036" cy="686815"/>
            <a:chOff x="43588" y="1679401"/>
            <a:chExt cx="3663036" cy="686815"/>
          </a:xfrm>
        </p:grpSpPr>
        <p:sp>
          <p:nvSpPr>
            <p:cNvPr id="25" name="Rectangle 24">
              <a:extLst>
                <a:ext uri="{FF2B5EF4-FFF2-40B4-BE49-F238E27FC236}">
                  <a16:creationId xmlns:a16="http://schemas.microsoft.com/office/drawing/2014/main" id="{6EFD958C-8A4F-4DF1-BC60-7330C6375FAA}"/>
                </a:ext>
              </a:extLst>
            </p:cNvPr>
            <p:cNvSpPr/>
            <p:nvPr/>
          </p:nvSpPr>
          <p:spPr>
            <a:xfrm>
              <a:off x="396800" y="1941998"/>
              <a:ext cx="1691680" cy="2534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lt1"/>
                </a:solidFill>
              </a:endParaRPr>
            </a:p>
          </p:txBody>
        </p:sp>
        <p:sp>
          <p:nvSpPr>
            <p:cNvPr id="26" name="Arrow: Right 25">
              <a:extLst>
                <a:ext uri="{FF2B5EF4-FFF2-40B4-BE49-F238E27FC236}">
                  <a16:creationId xmlns:a16="http://schemas.microsoft.com/office/drawing/2014/main" id="{1C34FB08-E4A2-47FB-9C91-84DADBAB2A73}"/>
                </a:ext>
              </a:extLst>
            </p:cNvPr>
            <p:cNvSpPr/>
            <p:nvPr/>
          </p:nvSpPr>
          <p:spPr>
            <a:xfrm>
              <a:off x="1712578" y="1869764"/>
              <a:ext cx="1994046" cy="370693"/>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EC29233A-E6E3-4F0C-9867-1254818A852C}"/>
                </a:ext>
              </a:extLst>
            </p:cNvPr>
            <p:cNvSpPr/>
            <p:nvPr/>
          </p:nvSpPr>
          <p:spPr>
            <a:xfrm>
              <a:off x="43588" y="1679401"/>
              <a:ext cx="2872227" cy="68681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D16C3627-5DF3-48A5-A24A-A429DF3F0806}"/>
                </a:ext>
              </a:extLst>
            </p:cNvPr>
            <p:cNvSpPr txBox="1"/>
            <p:nvPr/>
          </p:nvSpPr>
          <p:spPr>
            <a:xfrm>
              <a:off x="43588" y="1856459"/>
              <a:ext cx="2283428" cy="3077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400" b="1" dirty="0">
                  <a:solidFill>
                    <a:schemeClr val="bg1"/>
                  </a:solidFill>
                </a:rPr>
                <a:t>Design flow pre-set on the valve</a:t>
              </a:r>
            </a:p>
          </p:txBody>
        </p:sp>
      </p:grpSp>
      <p:sp>
        <p:nvSpPr>
          <p:cNvPr id="41" name="Oval 40">
            <a:extLst>
              <a:ext uri="{FF2B5EF4-FFF2-40B4-BE49-F238E27FC236}">
                <a16:creationId xmlns:a16="http://schemas.microsoft.com/office/drawing/2014/main" id="{F678C632-B101-4F77-B653-E26BA15E3CD4}"/>
              </a:ext>
            </a:extLst>
          </p:cNvPr>
          <p:cNvSpPr/>
          <p:nvPr/>
        </p:nvSpPr>
        <p:spPr>
          <a:xfrm>
            <a:off x="3501693" y="3585074"/>
            <a:ext cx="713050" cy="71305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nvGrpSpPr>
          <p:cNvPr id="42" name="Group 41">
            <a:extLst>
              <a:ext uri="{FF2B5EF4-FFF2-40B4-BE49-F238E27FC236}">
                <a16:creationId xmlns:a16="http://schemas.microsoft.com/office/drawing/2014/main" id="{D9E76033-9F4D-4516-89E6-82E9D845AC67}"/>
              </a:ext>
            </a:extLst>
          </p:cNvPr>
          <p:cNvGrpSpPr/>
          <p:nvPr/>
        </p:nvGrpSpPr>
        <p:grpSpPr>
          <a:xfrm>
            <a:off x="43588" y="3524348"/>
            <a:ext cx="3439749" cy="738664"/>
            <a:chOff x="43588" y="1657310"/>
            <a:chExt cx="3439749" cy="738664"/>
          </a:xfrm>
        </p:grpSpPr>
        <p:sp>
          <p:nvSpPr>
            <p:cNvPr id="43" name="Rectangle 42">
              <a:extLst>
                <a:ext uri="{FF2B5EF4-FFF2-40B4-BE49-F238E27FC236}">
                  <a16:creationId xmlns:a16="http://schemas.microsoft.com/office/drawing/2014/main" id="{78D4879E-734D-4A2C-8E78-EBD872D52B48}"/>
                </a:ext>
              </a:extLst>
            </p:cNvPr>
            <p:cNvSpPr/>
            <p:nvPr/>
          </p:nvSpPr>
          <p:spPr>
            <a:xfrm>
              <a:off x="396800" y="1941998"/>
              <a:ext cx="1691680" cy="25344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4" name="Arrow: Right 43">
              <a:extLst>
                <a:ext uri="{FF2B5EF4-FFF2-40B4-BE49-F238E27FC236}">
                  <a16:creationId xmlns:a16="http://schemas.microsoft.com/office/drawing/2014/main" id="{ABBF60D2-1882-4815-8F1B-3EB0D92FDCDE}"/>
                </a:ext>
              </a:extLst>
            </p:cNvPr>
            <p:cNvSpPr/>
            <p:nvPr/>
          </p:nvSpPr>
          <p:spPr>
            <a:xfrm>
              <a:off x="1712578" y="1869764"/>
              <a:ext cx="1770759" cy="370693"/>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41C26F84-736C-4B8D-91EE-75808D2AD9D9}"/>
                </a:ext>
              </a:extLst>
            </p:cNvPr>
            <p:cNvSpPr/>
            <p:nvPr/>
          </p:nvSpPr>
          <p:spPr>
            <a:xfrm>
              <a:off x="43589" y="1679401"/>
              <a:ext cx="2872226" cy="68681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E6925E6-009F-4649-B624-FDEBC61F0E16}"/>
                </a:ext>
              </a:extLst>
            </p:cNvPr>
            <p:cNvSpPr txBox="1"/>
            <p:nvPr/>
          </p:nvSpPr>
          <p:spPr>
            <a:xfrm>
              <a:off x="43588" y="1657310"/>
              <a:ext cx="2909253"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400" b="1" dirty="0">
                  <a:solidFill>
                    <a:schemeClr val="bg1"/>
                  </a:solidFill>
                </a:rPr>
                <a:t>If the flow is too high compared to the load, the temperature difference is too low</a:t>
              </a:r>
            </a:p>
          </p:txBody>
        </p:sp>
      </p:grpSp>
      <p:sp>
        <p:nvSpPr>
          <p:cNvPr id="49" name="Oval 48">
            <a:extLst>
              <a:ext uri="{FF2B5EF4-FFF2-40B4-BE49-F238E27FC236}">
                <a16:creationId xmlns:a16="http://schemas.microsoft.com/office/drawing/2014/main" id="{F824EA5C-6B14-494F-8F06-7A5E783444FC}"/>
              </a:ext>
            </a:extLst>
          </p:cNvPr>
          <p:cNvSpPr/>
          <p:nvPr/>
        </p:nvSpPr>
        <p:spPr>
          <a:xfrm>
            <a:off x="5045691" y="1906247"/>
            <a:ext cx="1130729" cy="1130729"/>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nvGrpSpPr>
          <p:cNvPr id="63" name="Group 62">
            <a:extLst>
              <a:ext uri="{FF2B5EF4-FFF2-40B4-BE49-F238E27FC236}">
                <a16:creationId xmlns:a16="http://schemas.microsoft.com/office/drawing/2014/main" id="{70DE4177-D5CE-49A7-B070-2681453C0787}"/>
              </a:ext>
            </a:extLst>
          </p:cNvPr>
          <p:cNvGrpSpPr/>
          <p:nvPr/>
        </p:nvGrpSpPr>
        <p:grpSpPr>
          <a:xfrm>
            <a:off x="19525" y="1732948"/>
            <a:ext cx="5026166" cy="738664"/>
            <a:chOff x="43588" y="1657310"/>
            <a:chExt cx="5026166" cy="738664"/>
          </a:xfrm>
        </p:grpSpPr>
        <p:sp>
          <p:nvSpPr>
            <p:cNvPr id="64" name="Rectangle 63">
              <a:extLst>
                <a:ext uri="{FF2B5EF4-FFF2-40B4-BE49-F238E27FC236}">
                  <a16:creationId xmlns:a16="http://schemas.microsoft.com/office/drawing/2014/main" id="{40959CC0-B263-4C3A-83B6-20504F621347}"/>
                </a:ext>
              </a:extLst>
            </p:cNvPr>
            <p:cNvSpPr/>
            <p:nvPr/>
          </p:nvSpPr>
          <p:spPr>
            <a:xfrm>
              <a:off x="396800" y="1941998"/>
              <a:ext cx="1691680" cy="25344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Arrow: Right 64">
              <a:extLst>
                <a:ext uri="{FF2B5EF4-FFF2-40B4-BE49-F238E27FC236}">
                  <a16:creationId xmlns:a16="http://schemas.microsoft.com/office/drawing/2014/main" id="{30026B2B-0158-48AB-AF75-1AD18386F07B}"/>
                </a:ext>
              </a:extLst>
            </p:cNvPr>
            <p:cNvSpPr/>
            <p:nvPr/>
          </p:nvSpPr>
          <p:spPr>
            <a:xfrm>
              <a:off x="1712578" y="1869764"/>
              <a:ext cx="3357176"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6" name="Rectangle: Rounded Corners 65">
              <a:extLst>
                <a:ext uri="{FF2B5EF4-FFF2-40B4-BE49-F238E27FC236}">
                  <a16:creationId xmlns:a16="http://schemas.microsoft.com/office/drawing/2014/main" id="{01110D27-794C-4B0A-8EB8-82E983A59041}"/>
                </a:ext>
              </a:extLst>
            </p:cNvPr>
            <p:cNvSpPr/>
            <p:nvPr/>
          </p:nvSpPr>
          <p:spPr>
            <a:xfrm>
              <a:off x="43588" y="1679401"/>
              <a:ext cx="2968299" cy="68681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id="{DD9F9481-8B1E-4F68-8C08-38016B93B93E}"/>
                </a:ext>
              </a:extLst>
            </p:cNvPr>
            <p:cNvSpPr txBox="1"/>
            <p:nvPr/>
          </p:nvSpPr>
          <p:spPr>
            <a:xfrm>
              <a:off x="67651" y="1657310"/>
              <a:ext cx="2248871"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b="1" dirty="0">
                  <a:solidFill>
                    <a:schemeClr val="bg1"/>
                  </a:solidFill>
                </a:rPr>
                <a:t>At too high flow the efficiency of the system decreases</a:t>
              </a:r>
            </a:p>
          </p:txBody>
        </p:sp>
      </p:grpSp>
      <p:sp>
        <p:nvSpPr>
          <p:cNvPr id="73" name="Rectangle: Rounded Corners 72">
            <a:extLst>
              <a:ext uri="{FF2B5EF4-FFF2-40B4-BE49-F238E27FC236}">
                <a16:creationId xmlns:a16="http://schemas.microsoft.com/office/drawing/2014/main" id="{BA0A0DA7-5765-40DB-88BB-C7D1BA808A6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74" name="Group 73">
            <a:extLst>
              <a:ext uri="{FF2B5EF4-FFF2-40B4-BE49-F238E27FC236}">
                <a16:creationId xmlns:a16="http://schemas.microsoft.com/office/drawing/2014/main" id="{9AC95492-5AA3-44F3-9CF2-A92978A7D6A2}"/>
              </a:ext>
            </a:extLst>
          </p:cNvPr>
          <p:cNvGrpSpPr/>
          <p:nvPr/>
        </p:nvGrpSpPr>
        <p:grpSpPr>
          <a:xfrm>
            <a:off x="3104081" y="319878"/>
            <a:ext cx="4324176" cy="511518"/>
            <a:chOff x="2435351" y="3212976"/>
            <a:chExt cx="4324176" cy="511518"/>
          </a:xfrm>
        </p:grpSpPr>
        <p:sp>
          <p:nvSpPr>
            <p:cNvPr id="75" name="Rectangle: Rounded Corners 74">
              <a:extLst>
                <a:ext uri="{FF2B5EF4-FFF2-40B4-BE49-F238E27FC236}">
                  <a16:creationId xmlns:a16="http://schemas.microsoft.com/office/drawing/2014/main" id="{ED3398AB-F243-496E-B9BF-9857DFE3440C}"/>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76" name="Title 1">
              <a:extLst>
                <a:ext uri="{FF2B5EF4-FFF2-40B4-BE49-F238E27FC236}">
                  <a16:creationId xmlns:a16="http://schemas.microsoft.com/office/drawing/2014/main" id="{F67BA0C1-E9EC-4300-B8E7-C6B10E33632D}"/>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latin typeface="Symbol" panose="05050102010706020507" pitchFamily="18" charset="2"/>
                </a:rPr>
                <a:t>D</a:t>
              </a:r>
              <a:r>
                <a:rPr lang="pl-PL" sz="2800" b="1" dirty="0">
                  <a:ln w="0">
                    <a:noFill/>
                  </a:ln>
                  <a:solidFill>
                    <a:schemeClr val="bg1"/>
                  </a:solidFill>
                  <a:effectLst>
                    <a:outerShdw blurRad="50800" dist="38100" dir="2700000" algn="tl" rotWithShape="0">
                      <a:prstClr val="black">
                        <a:alpha val="40000"/>
                      </a:prstClr>
                    </a:outerShdw>
                  </a:effectLst>
                </a:rPr>
                <a:t>T syndrom</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77" name="Title 1">
            <a:extLst>
              <a:ext uri="{FF2B5EF4-FFF2-40B4-BE49-F238E27FC236}">
                <a16:creationId xmlns:a16="http://schemas.microsoft.com/office/drawing/2014/main" id="{1E398437-575B-44D1-9F16-ACC8F758F094}"/>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78" name="Straight Connector 77">
            <a:extLst>
              <a:ext uri="{FF2B5EF4-FFF2-40B4-BE49-F238E27FC236}">
                <a16:creationId xmlns:a16="http://schemas.microsoft.com/office/drawing/2014/main" id="{57FA5907-08E5-462D-9661-085B18BA5F4D}"/>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379657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1"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73757" y="5157554"/>
            <a:ext cx="8718723" cy="1396871"/>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1800" dirty="0" err="1"/>
              <a:t>If</a:t>
            </a:r>
            <a:r>
              <a:rPr lang="pl-PL" sz="1800" dirty="0"/>
              <a:t> the </a:t>
            </a:r>
            <a:r>
              <a:rPr lang="pl-PL" sz="1800" dirty="0">
                <a:solidFill>
                  <a:srgbClr val="F17E00"/>
                </a:solidFill>
                <a:latin typeface="Symbol" panose="05050102010706020507" pitchFamily="18" charset="2"/>
              </a:rPr>
              <a:t>D</a:t>
            </a:r>
            <a:r>
              <a:rPr lang="pl-PL" sz="1800" dirty="0">
                <a:solidFill>
                  <a:srgbClr val="F17E00"/>
                </a:solidFill>
              </a:rPr>
              <a:t>T</a:t>
            </a:r>
            <a:r>
              <a:rPr lang="pl-PL" sz="1800" dirty="0"/>
              <a:t> </a:t>
            </a:r>
            <a:r>
              <a:rPr lang="pl-PL" sz="1800" dirty="0" err="1"/>
              <a:t>is</a:t>
            </a:r>
            <a:r>
              <a:rPr lang="pl-PL" sz="1800" dirty="0"/>
              <a:t> </a:t>
            </a:r>
            <a:r>
              <a:rPr lang="pl-PL" sz="1800" dirty="0">
                <a:solidFill>
                  <a:srgbClr val="F17E00"/>
                </a:solidFill>
              </a:rPr>
              <a:t>TOO</a:t>
            </a:r>
            <a:r>
              <a:rPr lang="pl-PL" sz="1800" dirty="0"/>
              <a:t> </a:t>
            </a:r>
            <a:r>
              <a:rPr lang="pl-PL" sz="1800" dirty="0" err="1">
                <a:solidFill>
                  <a:srgbClr val="F17E00"/>
                </a:solidFill>
              </a:rPr>
              <a:t>low</a:t>
            </a:r>
            <a:r>
              <a:rPr lang="pl-PL" sz="1800" dirty="0"/>
              <a:t> </a:t>
            </a:r>
            <a:r>
              <a:rPr lang="pl-PL" sz="1800" dirty="0" err="1"/>
              <a:t>compared</a:t>
            </a:r>
            <a:r>
              <a:rPr lang="pl-PL" sz="1800" dirty="0"/>
              <a:t> to </a:t>
            </a:r>
            <a:r>
              <a:rPr lang="pl-PL" sz="1800" dirty="0" err="1"/>
              <a:t>what</a:t>
            </a:r>
            <a:r>
              <a:rPr lang="pl-PL" sz="1800" dirty="0"/>
              <a:t> the system </a:t>
            </a:r>
            <a:r>
              <a:rPr lang="pl-PL" sz="1800" dirty="0" err="1"/>
              <a:t>has</a:t>
            </a:r>
            <a:r>
              <a:rPr lang="pl-PL" sz="1800" dirty="0"/>
              <a:t> </a:t>
            </a:r>
            <a:r>
              <a:rPr lang="pl-PL" sz="1800" dirty="0" err="1"/>
              <a:t>been</a:t>
            </a:r>
            <a:r>
              <a:rPr lang="pl-PL" sz="1800" dirty="0"/>
              <a:t> </a:t>
            </a:r>
            <a:r>
              <a:rPr lang="pl-PL" sz="1800" dirty="0" err="1"/>
              <a:t>sized</a:t>
            </a:r>
            <a:r>
              <a:rPr lang="pl-PL" sz="1800" dirty="0"/>
              <a:t> for, the </a:t>
            </a:r>
            <a:r>
              <a:rPr lang="pl-PL" sz="1800" dirty="0">
                <a:solidFill>
                  <a:srgbClr val="F17E00"/>
                </a:solidFill>
              </a:rPr>
              <a:t>pump</a:t>
            </a:r>
            <a:r>
              <a:rPr lang="pl-PL" sz="1800" dirty="0"/>
              <a:t> </a:t>
            </a:r>
            <a:r>
              <a:rPr lang="pl-PL" sz="1800" dirty="0" err="1"/>
              <a:t>operates</a:t>
            </a:r>
            <a:r>
              <a:rPr lang="pl-PL" sz="1800" dirty="0"/>
              <a:t> </a:t>
            </a:r>
            <a:r>
              <a:rPr lang="pl-PL" sz="1800" dirty="0" err="1"/>
              <a:t>at</a:t>
            </a:r>
            <a:r>
              <a:rPr lang="pl-PL" sz="1800" dirty="0"/>
              <a:t> </a:t>
            </a:r>
            <a:r>
              <a:rPr lang="pl-PL" sz="1800" dirty="0">
                <a:solidFill>
                  <a:srgbClr val="F17E00"/>
                </a:solidFill>
              </a:rPr>
              <a:t>TOO</a:t>
            </a:r>
            <a:r>
              <a:rPr lang="pl-PL" sz="1800" dirty="0"/>
              <a:t> </a:t>
            </a:r>
            <a:r>
              <a:rPr lang="pl-PL" sz="1800" dirty="0">
                <a:solidFill>
                  <a:srgbClr val="F17E00"/>
                </a:solidFill>
              </a:rPr>
              <a:t>high</a:t>
            </a:r>
            <a:r>
              <a:rPr lang="pl-PL" sz="1800" dirty="0"/>
              <a:t> </a:t>
            </a:r>
            <a:r>
              <a:rPr lang="pl-PL" sz="1800" dirty="0" err="1">
                <a:solidFill>
                  <a:srgbClr val="F17E00"/>
                </a:solidFill>
              </a:rPr>
              <a:t>speed</a:t>
            </a:r>
            <a:r>
              <a:rPr lang="pl-PL" sz="1800" dirty="0"/>
              <a:t> and </a:t>
            </a:r>
            <a:r>
              <a:rPr lang="pl-PL" sz="1800" dirty="0" err="1"/>
              <a:t>provides</a:t>
            </a:r>
            <a:r>
              <a:rPr lang="pl-PL" sz="1800" dirty="0"/>
              <a:t> </a:t>
            </a:r>
            <a:r>
              <a:rPr lang="pl-PL" sz="1800" dirty="0">
                <a:solidFill>
                  <a:srgbClr val="F17E00"/>
                </a:solidFill>
              </a:rPr>
              <a:t>TOO</a:t>
            </a:r>
            <a:r>
              <a:rPr lang="pl-PL" sz="1800" dirty="0"/>
              <a:t> </a:t>
            </a:r>
            <a:r>
              <a:rPr lang="pl-PL" sz="1800" dirty="0">
                <a:solidFill>
                  <a:srgbClr val="F17E00"/>
                </a:solidFill>
              </a:rPr>
              <a:t>much</a:t>
            </a:r>
            <a:r>
              <a:rPr lang="pl-PL" sz="1800" dirty="0"/>
              <a:t> </a:t>
            </a:r>
            <a:r>
              <a:rPr lang="pl-PL" sz="1800" dirty="0" err="1">
                <a:solidFill>
                  <a:srgbClr val="F17E00"/>
                </a:solidFill>
              </a:rPr>
              <a:t>flow</a:t>
            </a:r>
            <a:r>
              <a:rPr lang="pl-PL" sz="1800" dirty="0"/>
              <a:t> </a:t>
            </a:r>
            <a:r>
              <a:rPr lang="pl-PL" sz="1800" dirty="0" err="1"/>
              <a:t>using</a:t>
            </a:r>
            <a:r>
              <a:rPr lang="pl-PL" sz="1800" dirty="0"/>
              <a:t> </a:t>
            </a:r>
            <a:r>
              <a:rPr lang="pl-PL" sz="1800" dirty="0">
                <a:solidFill>
                  <a:srgbClr val="F17E00"/>
                </a:solidFill>
              </a:rPr>
              <a:t>TOO</a:t>
            </a:r>
            <a:r>
              <a:rPr lang="pl-PL" sz="1800" dirty="0"/>
              <a:t> </a:t>
            </a:r>
            <a:r>
              <a:rPr lang="pl-PL" sz="1800" dirty="0">
                <a:solidFill>
                  <a:srgbClr val="F17E00"/>
                </a:solidFill>
              </a:rPr>
              <a:t>much</a:t>
            </a:r>
            <a:r>
              <a:rPr lang="pl-PL" sz="1800" dirty="0"/>
              <a:t> </a:t>
            </a:r>
            <a:r>
              <a:rPr lang="en-GB" sz="1800" dirty="0">
                <a:solidFill>
                  <a:srgbClr val="F17E00"/>
                </a:solidFill>
              </a:rPr>
              <a:t>e</a:t>
            </a:r>
            <a:r>
              <a:rPr lang="pl-PL" sz="1800" dirty="0" err="1">
                <a:solidFill>
                  <a:srgbClr val="F17E00"/>
                </a:solidFill>
              </a:rPr>
              <a:t>nergy</a:t>
            </a:r>
            <a:r>
              <a:rPr lang="pl-PL" sz="1800" dirty="0"/>
              <a:t>, </a:t>
            </a:r>
            <a:r>
              <a:rPr lang="pl-PL" sz="1800" dirty="0" err="1"/>
              <a:t>producing</a:t>
            </a:r>
            <a:r>
              <a:rPr lang="pl-PL" sz="1800" dirty="0"/>
              <a:t> </a:t>
            </a:r>
            <a:r>
              <a:rPr lang="pl-PL" sz="1800" dirty="0" err="1">
                <a:solidFill>
                  <a:srgbClr val="F17E00"/>
                </a:solidFill>
              </a:rPr>
              <a:t>too</a:t>
            </a:r>
            <a:r>
              <a:rPr lang="pl-PL" sz="1800" dirty="0"/>
              <a:t> </a:t>
            </a:r>
            <a:r>
              <a:rPr lang="pl-PL" sz="1800" dirty="0">
                <a:solidFill>
                  <a:srgbClr val="F17E00"/>
                </a:solidFill>
              </a:rPr>
              <a:t>much</a:t>
            </a:r>
            <a:r>
              <a:rPr lang="pl-PL" sz="1800" dirty="0"/>
              <a:t> </a:t>
            </a:r>
            <a:r>
              <a:rPr lang="pl-PL" sz="1800" dirty="0" err="1">
                <a:solidFill>
                  <a:srgbClr val="F17E00"/>
                </a:solidFill>
              </a:rPr>
              <a:t>noise</a:t>
            </a:r>
            <a:r>
              <a:rPr lang="pl-PL" sz="1800" dirty="0"/>
              <a:t> </a:t>
            </a:r>
            <a:r>
              <a:rPr lang="pl-PL" sz="1800" dirty="0" err="1"/>
              <a:t>due</a:t>
            </a:r>
            <a:r>
              <a:rPr lang="pl-PL" sz="1800" dirty="0"/>
              <a:t> to </a:t>
            </a:r>
            <a:r>
              <a:rPr lang="pl-PL" sz="1800" dirty="0" err="1">
                <a:solidFill>
                  <a:srgbClr val="F17E00"/>
                </a:solidFill>
              </a:rPr>
              <a:t>higher</a:t>
            </a:r>
            <a:r>
              <a:rPr lang="pl-PL" sz="1800" dirty="0"/>
              <a:t> </a:t>
            </a:r>
            <a:r>
              <a:rPr lang="pl-PL" sz="1800" dirty="0" err="1">
                <a:solidFill>
                  <a:srgbClr val="F17E00"/>
                </a:solidFill>
              </a:rPr>
              <a:t>pressure</a:t>
            </a:r>
            <a:r>
              <a:rPr lang="pl-PL" sz="1800" dirty="0">
                <a:solidFill>
                  <a:srgbClr val="FF0000"/>
                </a:solidFill>
              </a:rPr>
              <a:t> </a:t>
            </a:r>
            <a:r>
              <a:rPr lang="pl-PL" sz="1800" dirty="0" err="1">
                <a:solidFill>
                  <a:srgbClr val="F17E00"/>
                </a:solidFill>
              </a:rPr>
              <a:t>loss</a:t>
            </a:r>
            <a:r>
              <a:rPr lang="pl-PL" sz="1800" dirty="0"/>
              <a:t>.</a:t>
            </a:r>
            <a:endParaRPr lang="en-US" sz="1800" dirty="0"/>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32" name="Picture 31">
            <a:extLst>
              <a:ext uri="{FF2B5EF4-FFF2-40B4-BE49-F238E27FC236}">
                <a16:creationId xmlns:a16="http://schemas.microsoft.com/office/drawing/2014/main" id="{BFF1790F-6D01-4432-83AB-80D7E3A8A6E3}"/>
              </a:ext>
            </a:extLst>
          </p:cNvPr>
          <p:cNvPicPr>
            <a:picLocks noChangeAspect="1"/>
          </p:cNvPicPr>
          <p:nvPr/>
        </p:nvPicPr>
        <p:blipFill>
          <a:blip r:embed="rId3"/>
          <a:stretch>
            <a:fillRect/>
          </a:stretch>
        </p:blipFill>
        <p:spPr>
          <a:xfrm>
            <a:off x="4125078" y="1284326"/>
            <a:ext cx="4260516" cy="3212976"/>
          </a:xfrm>
          <a:prstGeom prst="rect">
            <a:avLst/>
          </a:prstGeom>
        </p:spPr>
      </p:pic>
      <p:sp>
        <p:nvSpPr>
          <p:cNvPr id="27" name="Arrow: Right 26">
            <a:extLst>
              <a:ext uri="{FF2B5EF4-FFF2-40B4-BE49-F238E27FC236}">
                <a16:creationId xmlns:a16="http://schemas.microsoft.com/office/drawing/2014/main" id="{43F9FA36-7811-41D0-9BC2-6D12031F4FB5}"/>
              </a:ext>
            </a:extLst>
          </p:cNvPr>
          <p:cNvSpPr/>
          <p:nvPr/>
        </p:nvSpPr>
        <p:spPr>
          <a:xfrm>
            <a:off x="1712578" y="3922403"/>
            <a:ext cx="2412500"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Rectangle: Rounded Corners 24">
            <a:extLst>
              <a:ext uri="{FF2B5EF4-FFF2-40B4-BE49-F238E27FC236}">
                <a16:creationId xmlns:a16="http://schemas.microsoft.com/office/drawing/2014/main" id="{57E1C141-DB2A-4CAC-8D08-1E35EC4BE3FF}"/>
              </a:ext>
            </a:extLst>
          </p:cNvPr>
          <p:cNvSpPr/>
          <p:nvPr/>
        </p:nvSpPr>
        <p:spPr>
          <a:xfrm>
            <a:off x="43589" y="3463161"/>
            <a:ext cx="2944234" cy="147421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4D92CD59-6A2B-4AB7-BE81-AD66F0A9619B}"/>
              </a:ext>
            </a:extLst>
          </p:cNvPr>
          <p:cNvSpPr txBox="1"/>
          <p:nvPr/>
        </p:nvSpPr>
        <p:spPr>
          <a:xfrm>
            <a:off x="173756" y="3673479"/>
            <a:ext cx="2836248" cy="954107"/>
          </a:xfrm>
          <a:prstGeom prst="rect">
            <a:avLst/>
          </a:prstGeom>
          <a:noFill/>
        </p:spPr>
        <p:txBody>
          <a:bodyPr wrap="square" rtlCol="0">
            <a:spAutoFit/>
          </a:bodyPr>
          <a:lstStyle/>
          <a:p>
            <a:r>
              <a:rPr lang="en-GB" sz="1400" b="1" dirty="0">
                <a:solidFill>
                  <a:schemeClr val="bg1"/>
                </a:solidFill>
              </a:rPr>
              <a:t>System pump</a:t>
            </a:r>
            <a:r>
              <a:rPr lang="pl-PL" sz="1400" b="1" dirty="0">
                <a:solidFill>
                  <a:schemeClr val="bg1"/>
                </a:solidFill>
              </a:rPr>
              <a:t> with </a:t>
            </a:r>
            <a:r>
              <a:rPr lang="pl-PL" sz="1400" b="1" dirty="0" err="1">
                <a:solidFill>
                  <a:schemeClr val="bg1"/>
                </a:solidFill>
              </a:rPr>
              <a:t>required</a:t>
            </a:r>
            <a:r>
              <a:rPr lang="pl-PL" sz="1400" b="1" dirty="0">
                <a:solidFill>
                  <a:schemeClr val="bg1"/>
                </a:solidFill>
              </a:rPr>
              <a:t> </a:t>
            </a:r>
            <a:r>
              <a:rPr lang="pl-PL" sz="1400" b="1" dirty="0">
                <a:solidFill>
                  <a:schemeClr val="bg1"/>
                </a:solidFill>
                <a:latin typeface="Symbol" panose="05050102010706020507" pitchFamily="18" charset="2"/>
              </a:rPr>
              <a:t>D</a:t>
            </a:r>
            <a:r>
              <a:rPr lang="pl-PL" sz="1400" b="1" dirty="0">
                <a:solidFill>
                  <a:schemeClr val="bg1"/>
                </a:solidFill>
              </a:rPr>
              <a:t>T:</a:t>
            </a:r>
          </a:p>
          <a:p>
            <a:pPr marL="285750" indent="-285750">
              <a:buFont typeface="Wingdings" panose="05000000000000000000" pitchFamily="2" charset="2"/>
              <a:buChar char="§"/>
            </a:pPr>
            <a:r>
              <a:rPr lang="pl-PL" sz="1400" b="1" dirty="0">
                <a:solidFill>
                  <a:schemeClr val="bg1"/>
                </a:solidFill>
              </a:rPr>
              <a:t>Pump </a:t>
            </a:r>
            <a:r>
              <a:rPr lang="pl-PL" sz="1400" b="1" dirty="0" err="1">
                <a:solidFill>
                  <a:schemeClr val="bg1"/>
                </a:solidFill>
              </a:rPr>
              <a:t>is</a:t>
            </a:r>
            <a:r>
              <a:rPr lang="pl-PL" sz="1400" b="1" dirty="0">
                <a:solidFill>
                  <a:schemeClr val="bg1"/>
                </a:solidFill>
              </a:rPr>
              <a:t> not </a:t>
            </a:r>
            <a:r>
              <a:rPr lang="pl-PL" sz="1400" b="1" dirty="0" err="1">
                <a:solidFill>
                  <a:schemeClr val="bg1"/>
                </a:solidFill>
              </a:rPr>
              <a:t>oversized</a:t>
            </a:r>
            <a:endParaRPr lang="pl-PL" sz="1400" b="1" dirty="0">
              <a:solidFill>
                <a:schemeClr val="bg1"/>
              </a:solidFill>
            </a:endParaRPr>
          </a:p>
          <a:p>
            <a:pPr marL="285750" indent="-285750">
              <a:buFont typeface="Wingdings" panose="05000000000000000000" pitchFamily="2" charset="2"/>
              <a:buChar char="§"/>
            </a:pPr>
            <a:r>
              <a:rPr lang="pl-PL" sz="1400" b="1" dirty="0" err="1">
                <a:solidFill>
                  <a:schemeClr val="bg1"/>
                </a:solidFill>
              </a:rPr>
              <a:t>Low</a:t>
            </a:r>
            <a:r>
              <a:rPr lang="pl-PL" sz="1400" b="1" dirty="0">
                <a:solidFill>
                  <a:schemeClr val="bg1"/>
                </a:solidFill>
              </a:rPr>
              <a:t> Energy </a:t>
            </a:r>
            <a:r>
              <a:rPr lang="pl-PL" sz="1400" b="1" dirty="0" err="1">
                <a:solidFill>
                  <a:schemeClr val="bg1"/>
                </a:solidFill>
              </a:rPr>
              <a:t>consumption</a:t>
            </a:r>
            <a:endParaRPr lang="pl-PL" sz="1400" b="1" dirty="0">
              <a:solidFill>
                <a:schemeClr val="bg1"/>
              </a:solidFill>
            </a:endParaRPr>
          </a:p>
          <a:p>
            <a:pPr marL="285750" indent="-285750">
              <a:buFont typeface="Wingdings" panose="05000000000000000000" pitchFamily="2" charset="2"/>
              <a:buChar char="§"/>
            </a:pPr>
            <a:r>
              <a:rPr lang="pl-PL" sz="1400" b="1" dirty="0" err="1">
                <a:solidFill>
                  <a:schemeClr val="bg1"/>
                </a:solidFill>
              </a:rPr>
              <a:t>Low</a:t>
            </a:r>
            <a:r>
              <a:rPr lang="pl-PL" sz="1400" b="1" dirty="0">
                <a:solidFill>
                  <a:schemeClr val="bg1"/>
                </a:solidFill>
              </a:rPr>
              <a:t> </a:t>
            </a:r>
            <a:r>
              <a:rPr lang="pl-PL" sz="1400" b="1" dirty="0" err="1">
                <a:solidFill>
                  <a:schemeClr val="bg1"/>
                </a:solidFill>
              </a:rPr>
              <a:t>running</a:t>
            </a:r>
            <a:r>
              <a:rPr lang="pl-PL" sz="1400" b="1" dirty="0">
                <a:solidFill>
                  <a:schemeClr val="bg1"/>
                </a:solidFill>
              </a:rPr>
              <a:t> </a:t>
            </a:r>
            <a:r>
              <a:rPr lang="pl-PL" sz="1400" b="1" dirty="0" err="1">
                <a:solidFill>
                  <a:schemeClr val="bg1"/>
                </a:solidFill>
              </a:rPr>
              <a:t>cost</a:t>
            </a:r>
            <a:endParaRPr lang="en-GB" sz="1400" b="1" dirty="0">
              <a:solidFill>
                <a:schemeClr val="bg1"/>
              </a:solidFill>
            </a:endParaRPr>
          </a:p>
        </p:txBody>
      </p:sp>
      <p:sp>
        <p:nvSpPr>
          <p:cNvPr id="39" name="Oval 38">
            <a:extLst>
              <a:ext uri="{FF2B5EF4-FFF2-40B4-BE49-F238E27FC236}">
                <a16:creationId xmlns:a16="http://schemas.microsoft.com/office/drawing/2014/main" id="{1D3AC651-BB7F-4EA7-811A-5FCC2FEF003D}"/>
              </a:ext>
            </a:extLst>
          </p:cNvPr>
          <p:cNvSpPr/>
          <p:nvPr/>
        </p:nvSpPr>
        <p:spPr>
          <a:xfrm>
            <a:off x="4123910" y="3852790"/>
            <a:ext cx="336214" cy="336214"/>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id="{38C393B0-8654-4A1B-8894-FFA8FBBC1F1F}"/>
              </a:ext>
            </a:extLst>
          </p:cNvPr>
          <p:cNvPicPr>
            <a:picLocks noChangeAspect="1"/>
          </p:cNvPicPr>
          <p:nvPr/>
        </p:nvPicPr>
        <p:blipFill>
          <a:blip r:embed="rId4"/>
          <a:stretch>
            <a:fillRect/>
          </a:stretch>
        </p:blipFill>
        <p:spPr>
          <a:xfrm>
            <a:off x="3235751" y="1599037"/>
            <a:ext cx="1962150" cy="1876425"/>
          </a:xfrm>
          <a:prstGeom prst="rect">
            <a:avLst/>
          </a:prstGeom>
        </p:spPr>
      </p:pic>
      <p:sp>
        <p:nvSpPr>
          <p:cNvPr id="4" name="Rectangle 3">
            <a:extLst>
              <a:ext uri="{FF2B5EF4-FFF2-40B4-BE49-F238E27FC236}">
                <a16:creationId xmlns:a16="http://schemas.microsoft.com/office/drawing/2014/main" id="{528A615F-F566-46E3-A1CF-804CF4029806}"/>
              </a:ext>
            </a:extLst>
          </p:cNvPr>
          <p:cNvSpPr/>
          <p:nvPr/>
        </p:nvSpPr>
        <p:spPr>
          <a:xfrm>
            <a:off x="3361137" y="1599036"/>
            <a:ext cx="1786927" cy="187642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46" name="Arrow: Right 45">
            <a:extLst>
              <a:ext uri="{FF2B5EF4-FFF2-40B4-BE49-F238E27FC236}">
                <a16:creationId xmlns:a16="http://schemas.microsoft.com/office/drawing/2014/main" id="{B2280886-3B0D-4768-B4B2-EB1DEFAE9532}"/>
              </a:ext>
            </a:extLst>
          </p:cNvPr>
          <p:cNvSpPr/>
          <p:nvPr/>
        </p:nvSpPr>
        <p:spPr>
          <a:xfrm>
            <a:off x="1712578" y="2300380"/>
            <a:ext cx="1648559"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Rectangle: Rounded Corners 46">
            <a:extLst>
              <a:ext uri="{FF2B5EF4-FFF2-40B4-BE49-F238E27FC236}">
                <a16:creationId xmlns:a16="http://schemas.microsoft.com/office/drawing/2014/main" id="{0C906278-BF96-43BE-92A7-9C52503B877D}"/>
              </a:ext>
            </a:extLst>
          </p:cNvPr>
          <p:cNvSpPr/>
          <p:nvPr/>
        </p:nvSpPr>
        <p:spPr>
          <a:xfrm>
            <a:off x="43588" y="939211"/>
            <a:ext cx="2944235" cy="241207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886B8664-67F8-4741-85B2-BA733763485B}"/>
              </a:ext>
            </a:extLst>
          </p:cNvPr>
          <p:cNvSpPr txBox="1"/>
          <p:nvPr/>
        </p:nvSpPr>
        <p:spPr>
          <a:xfrm>
            <a:off x="173758" y="1272832"/>
            <a:ext cx="2880486" cy="1600438"/>
          </a:xfrm>
          <a:prstGeom prst="rect">
            <a:avLst/>
          </a:prstGeom>
          <a:noFill/>
        </p:spPr>
        <p:txBody>
          <a:bodyPr wrap="square" rtlCol="0">
            <a:spAutoFit/>
          </a:bodyPr>
          <a:lstStyle/>
          <a:p>
            <a:r>
              <a:rPr lang="en-GB" sz="1400" b="1" dirty="0">
                <a:solidFill>
                  <a:schemeClr val="bg1"/>
                </a:solidFill>
              </a:rPr>
              <a:t>System pump</a:t>
            </a:r>
            <a:r>
              <a:rPr lang="pl-PL" sz="1400" b="1" dirty="0">
                <a:solidFill>
                  <a:schemeClr val="bg1"/>
                </a:solidFill>
              </a:rPr>
              <a:t> with TOO </a:t>
            </a:r>
            <a:r>
              <a:rPr lang="pl-PL" sz="1400" b="1" dirty="0" err="1">
                <a:solidFill>
                  <a:schemeClr val="bg1"/>
                </a:solidFill>
              </a:rPr>
              <a:t>low</a:t>
            </a:r>
            <a:r>
              <a:rPr lang="pl-PL" sz="1400" b="1" dirty="0">
                <a:solidFill>
                  <a:schemeClr val="bg1"/>
                </a:solidFill>
              </a:rPr>
              <a:t> </a:t>
            </a:r>
            <a:r>
              <a:rPr lang="pl-PL" sz="1400" b="1" dirty="0">
                <a:solidFill>
                  <a:schemeClr val="bg1"/>
                </a:solidFill>
                <a:latin typeface="Symbol" panose="05050102010706020507" pitchFamily="18" charset="2"/>
              </a:rPr>
              <a:t>D</a:t>
            </a:r>
            <a:r>
              <a:rPr lang="pl-PL" sz="1400" b="1" dirty="0">
                <a:solidFill>
                  <a:schemeClr val="bg1"/>
                </a:solidFill>
              </a:rPr>
              <a:t>T:</a:t>
            </a:r>
          </a:p>
          <a:p>
            <a:pPr marL="285750" indent="-285750">
              <a:buFont typeface="Wingdings" panose="05000000000000000000" pitchFamily="2" charset="2"/>
              <a:buChar char="§"/>
            </a:pPr>
            <a:r>
              <a:rPr lang="pl-PL" sz="1400" b="1" dirty="0">
                <a:solidFill>
                  <a:schemeClr val="bg1"/>
                </a:solidFill>
              </a:rPr>
              <a:t>Too much </a:t>
            </a:r>
            <a:r>
              <a:rPr lang="pl-PL" sz="1400" b="1" dirty="0" err="1">
                <a:solidFill>
                  <a:schemeClr val="bg1"/>
                </a:solidFill>
              </a:rPr>
              <a:t>flow</a:t>
            </a:r>
            <a:endParaRPr lang="pl-PL" sz="1400" b="1" dirty="0">
              <a:solidFill>
                <a:schemeClr val="bg1"/>
              </a:solidFill>
            </a:endParaRPr>
          </a:p>
          <a:p>
            <a:pPr marL="285750" indent="-285750">
              <a:buFont typeface="Wingdings" panose="05000000000000000000" pitchFamily="2" charset="2"/>
              <a:buChar char="§"/>
            </a:pPr>
            <a:r>
              <a:rPr lang="pl-PL" sz="1400" b="1" dirty="0">
                <a:solidFill>
                  <a:schemeClr val="bg1"/>
                </a:solidFill>
              </a:rPr>
              <a:t>Too high </a:t>
            </a:r>
            <a:r>
              <a:rPr lang="pl-PL" sz="1400" b="1" dirty="0" err="1">
                <a:solidFill>
                  <a:schemeClr val="bg1"/>
                </a:solidFill>
              </a:rPr>
              <a:t>speed</a:t>
            </a:r>
            <a:endParaRPr lang="pl-PL" sz="1400" b="1" dirty="0">
              <a:solidFill>
                <a:schemeClr val="bg1"/>
              </a:solidFill>
            </a:endParaRPr>
          </a:p>
          <a:p>
            <a:pPr marL="285750" indent="-285750">
              <a:buFont typeface="Wingdings" panose="05000000000000000000" pitchFamily="2" charset="2"/>
              <a:buChar char="§"/>
            </a:pPr>
            <a:r>
              <a:rPr lang="pl-PL" sz="1400" b="1" dirty="0">
                <a:solidFill>
                  <a:schemeClr val="bg1"/>
                </a:solidFill>
              </a:rPr>
              <a:t>Too much </a:t>
            </a:r>
            <a:r>
              <a:rPr lang="pl-PL" sz="1400" b="1" dirty="0" err="1">
                <a:solidFill>
                  <a:schemeClr val="bg1"/>
                </a:solidFill>
              </a:rPr>
              <a:t>noise</a:t>
            </a:r>
            <a:endParaRPr lang="pl-PL" sz="1400" b="1" dirty="0">
              <a:solidFill>
                <a:schemeClr val="bg1"/>
              </a:solidFill>
            </a:endParaRPr>
          </a:p>
          <a:p>
            <a:pPr marL="285750" indent="-285750">
              <a:buFont typeface="Wingdings" panose="05000000000000000000" pitchFamily="2" charset="2"/>
              <a:buChar char="§"/>
            </a:pPr>
            <a:r>
              <a:rPr lang="pl-PL" sz="1400" b="1" dirty="0">
                <a:solidFill>
                  <a:schemeClr val="bg1"/>
                </a:solidFill>
              </a:rPr>
              <a:t>Too much </a:t>
            </a:r>
            <a:r>
              <a:rPr lang="pl-PL" sz="1400" b="1" dirty="0" err="1">
                <a:solidFill>
                  <a:schemeClr val="bg1"/>
                </a:solidFill>
              </a:rPr>
              <a:t>energy</a:t>
            </a:r>
            <a:endParaRPr lang="pl-PL" sz="1400" b="1" dirty="0">
              <a:solidFill>
                <a:schemeClr val="bg1"/>
              </a:solidFill>
            </a:endParaRPr>
          </a:p>
          <a:p>
            <a:pPr marL="285750" indent="-285750">
              <a:buFont typeface="Wingdings" panose="05000000000000000000" pitchFamily="2" charset="2"/>
              <a:buChar char="§"/>
            </a:pPr>
            <a:r>
              <a:rPr lang="pl-PL" sz="1400" b="1" dirty="0">
                <a:solidFill>
                  <a:schemeClr val="bg1"/>
                </a:solidFill>
              </a:rPr>
              <a:t>Too high </a:t>
            </a:r>
            <a:r>
              <a:rPr lang="pl-PL" sz="1400" b="1" dirty="0" err="1">
                <a:solidFill>
                  <a:schemeClr val="bg1"/>
                </a:solidFill>
              </a:rPr>
              <a:t>running</a:t>
            </a:r>
            <a:r>
              <a:rPr lang="pl-PL" sz="1400" b="1" dirty="0">
                <a:solidFill>
                  <a:schemeClr val="bg1"/>
                </a:solidFill>
              </a:rPr>
              <a:t> </a:t>
            </a:r>
            <a:r>
              <a:rPr lang="pl-PL" sz="1400" b="1" dirty="0" err="1">
                <a:solidFill>
                  <a:schemeClr val="bg1"/>
                </a:solidFill>
              </a:rPr>
              <a:t>cost</a:t>
            </a:r>
            <a:endParaRPr lang="pl-PL" sz="1400" b="1" dirty="0">
              <a:solidFill>
                <a:schemeClr val="bg1"/>
              </a:solidFill>
            </a:endParaRPr>
          </a:p>
          <a:p>
            <a:pPr marL="285750" indent="-285750">
              <a:buFont typeface="Wingdings" panose="05000000000000000000" pitchFamily="2" charset="2"/>
              <a:buChar char="§"/>
            </a:pPr>
            <a:r>
              <a:rPr lang="pl-PL" sz="1400" b="1" dirty="0">
                <a:solidFill>
                  <a:schemeClr val="bg1"/>
                </a:solidFill>
              </a:rPr>
              <a:t>Too </a:t>
            </a:r>
            <a:r>
              <a:rPr lang="pl-PL" sz="1400" b="1" dirty="0" err="1">
                <a:solidFill>
                  <a:schemeClr val="bg1"/>
                </a:solidFill>
              </a:rPr>
              <a:t>low</a:t>
            </a:r>
            <a:r>
              <a:rPr lang="pl-PL" sz="1400" b="1" dirty="0">
                <a:solidFill>
                  <a:schemeClr val="bg1"/>
                </a:solidFill>
              </a:rPr>
              <a:t> system </a:t>
            </a:r>
            <a:r>
              <a:rPr lang="pl-PL" sz="1400" b="1" dirty="0" err="1">
                <a:solidFill>
                  <a:schemeClr val="bg1"/>
                </a:solidFill>
              </a:rPr>
              <a:t>efficiency</a:t>
            </a:r>
            <a:endParaRPr lang="en-GB" sz="1400" b="1" dirty="0">
              <a:solidFill>
                <a:schemeClr val="bg1"/>
              </a:solidFill>
            </a:endParaRPr>
          </a:p>
        </p:txBody>
      </p:sp>
      <p:sp>
        <p:nvSpPr>
          <p:cNvPr id="49" name="Arrow: Right 48">
            <a:extLst>
              <a:ext uri="{FF2B5EF4-FFF2-40B4-BE49-F238E27FC236}">
                <a16:creationId xmlns:a16="http://schemas.microsoft.com/office/drawing/2014/main" id="{F55D1B17-F4BD-4F37-ABC6-210C34E9F6CB}"/>
              </a:ext>
            </a:extLst>
          </p:cNvPr>
          <p:cNvSpPr/>
          <p:nvPr/>
        </p:nvSpPr>
        <p:spPr>
          <a:xfrm rot="16200000">
            <a:off x="4129535" y="3471398"/>
            <a:ext cx="317418"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dk1"/>
              </a:solidFill>
            </a:endParaRPr>
          </a:p>
        </p:txBody>
      </p:sp>
      <p:sp>
        <p:nvSpPr>
          <p:cNvPr id="31" name="Title 1">
            <a:extLst>
              <a:ext uri="{FF2B5EF4-FFF2-40B4-BE49-F238E27FC236}">
                <a16:creationId xmlns:a16="http://schemas.microsoft.com/office/drawing/2014/main" id="{440AA598-D661-459A-9C56-BE833BFCC23D}"/>
              </a:ext>
            </a:extLst>
          </p:cNvPr>
          <p:cNvSpPr txBox="1">
            <a:spLocks/>
          </p:cNvSpPr>
          <p:nvPr/>
        </p:nvSpPr>
        <p:spPr>
          <a:xfrm>
            <a:off x="4975412" y="4249909"/>
            <a:ext cx="3701044" cy="532492"/>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1800" dirty="0">
                <a:latin typeface="Symbol" panose="05050102010706020507" pitchFamily="18" charset="2"/>
              </a:rPr>
              <a:t>D</a:t>
            </a:r>
            <a:r>
              <a:rPr lang="pl-PL" sz="1800" dirty="0"/>
              <a:t>T </a:t>
            </a:r>
            <a:r>
              <a:rPr lang="pl-PL" sz="1800" dirty="0" err="1"/>
              <a:t>is</a:t>
            </a:r>
            <a:r>
              <a:rPr lang="en-GB" sz="1800" dirty="0"/>
              <a:t> temperature difference between the supply and return line</a:t>
            </a:r>
            <a:endParaRPr lang="en-US" sz="1800" dirty="0"/>
          </a:p>
        </p:txBody>
      </p:sp>
      <p:sp>
        <p:nvSpPr>
          <p:cNvPr id="3" name="Arrow: Left-Right 2">
            <a:extLst>
              <a:ext uri="{FF2B5EF4-FFF2-40B4-BE49-F238E27FC236}">
                <a16:creationId xmlns:a16="http://schemas.microsoft.com/office/drawing/2014/main" id="{C1149809-8109-46D6-8C04-F3DA8EFE3FC9}"/>
              </a:ext>
            </a:extLst>
          </p:cNvPr>
          <p:cNvSpPr/>
          <p:nvPr/>
        </p:nvSpPr>
        <p:spPr>
          <a:xfrm>
            <a:off x="4246320" y="4409179"/>
            <a:ext cx="427607" cy="218407"/>
          </a:xfrm>
          <a:prstGeom prst="lef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Title 1">
            <a:extLst>
              <a:ext uri="{FF2B5EF4-FFF2-40B4-BE49-F238E27FC236}">
                <a16:creationId xmlns:a16="http://schemas.microsoft.com/office/drawing/2014/main" id="{2666C787-F622-48F9-A383-C8571B540609}"/>
              </a:ext>
            </a:extLst>
          </p:cNvPr>
          <p:cNvSpPr txBox="1">
            <a:spLocks/>
          </p:cNvSpPr>
          <p:nvPr/>
        </p:nvSpPr>
        <p:spPr>
          <a:xfrm>
            <a:off x="4245040" y="4668834"/>
            <a:ext cx="457101" cy="24037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1800" dirty="0">
                <a:latin typeface="Symbol" panose="05050102010706020507" pitchFamily="18" charset="2"/>
              </a:rPr>
              <a:t>D</a:t>
            </a:r>
            <a:r>
              <a:rPr lang="pl-PL" sz="1800" dirty="0"/>
              <a:t>T</a:t>
            </a:r>
            <a:endParaRPr lang="en-US" sz="1800" dirty="0"/>
          </a:p>
        </p:txBody>
      </p:sp>
      <p:sp>
        <p:nvSpPr>
          <p:cNvPr id="33" name="Rectangle: Rounded Corners 32">
            <a:extLst>
              <a:ext uri="{FF2B5EF4-FFF2-40B4-BE49-F238E27FC236}">
                <a16:creationId xmlns:a16="http://schemas.microsoft.com/office/drawing/2014/main" id="{A24ECF28-F216-4E43-8B92-7543471A3675}"/>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41" name="Group 40">
            <a:extLst>
              <a:ext uri="{FF2B5EF4-FFF2-40B4-BE49-F238E27FC236}">
                <a16:creationId xmlns:a16="http://schemas.microsoft.com/office/drawing/2014/main" id="{8F40EB28-21C6-4C10-A5B9-A91522FF199C}"/>
              </a:ext>
            </a:extLst>
          </p:cNvPr>
          <p:cNvGrpSpPr/>
          <p:nvPr/>
        </p:nvGrpSpPr>
        <p:grpSpPr>
          <a:xfrm>
            <a:off x="3104081" y="319878"/>
            <a:ext cx="4324176" cy="511518"/>
            <a:chOff x="2435351" y="3212976"/>
            <a:chExt cx="4324176" cy="511518"/>
          </a:xfrm>
        </p:grpSpPr>
        <p:sp>
          <p:nvSpPr>
            <p:cNvPr id="42" name="Rectangle: Rounded Corners 41">
              <a:extLst>
                <a:ext uri="{FF2B5EF4-FFF2-40B4-BE49-F238E27FC236}">
                  <a16:creationId xmlns:a16="http://schemas.microsoft.com/office/drawing/2014/main" id="{1F64D25E-9394-40F0-8CCB-1986EC4E38D5}"/>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43" name="Title 1">
              <a:extLst>
                <a:ext uri="{FF2B5EF4-FFF2-40B4-BE49-F238E27FC236}">
                  <a16:creationId xmlns:a16="http://schemas.microsoft.com/office/drawing/2014/main" id="{54C3CAA5-9E8A-44D9-B527-F83A0C986090}"/>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latin typeface="Symbol" panose="05050102010706020507" pitchFamily="18" charset="2"/>
                </a:rPr>
                <a:t>D</a:t>
              </a:r>
              <a:r>
                <a:rPr lang="pl-PL" sz="2800" b="1" dirty="0">
                  <a:ln w="0">
                    <a:noFill/>
                  </a:ln>
                  <a:solidFill>
                    <a:schemeClr val="bg1"/>
                  </a:solidFill>
                  <a:effectLst>
                    <a:outerShdw blurRad="50800" dist="38100" dir="2700000" algn="tl" rotWithShape="0">
                      <a:prstClr val="black">
                        <a:alpha val="40000"/>
                      </a:prstClr>
                    </a:outerShdw>
                  </a:effectLst>
                </a:rPr>
                <a:t>T syndrom</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50" name="Title 1">
            <a:extLst>
              <a:ext uri="{FF2B5EF4-FFF2-40B4-BE49-F238E27FC236}">
                <a16:creationId xmlns:a16="http://schemas.microsoft.com/office/drawing/2014/main" id="{EDD94D0D-341E-4EC4-BC7A-61E04C2EFC4A}"/>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51" name="Straight Connector 50">
            <a:extLst>
              <a:ext uri="{FF2B5EF4-FFF2-40B4-BE49-F238E27FC236}">
                <a16:creationId xmlns:a16="http://schemas.microsoft.com/office/drawing/2014/main" id="{E26D7839-80EC-4165-BD42-462B6C93A438}"/>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3126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6" grpId="0" animBg="1"/>
      <p:bldP spid="47"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336974-56B2-420F-9AC4-5304DA522A92}"/>
              </a:ext>
            </a:extLst>
          </p:cNvPr>
          <p:cNvPicPr>
            <a:picLocks noChangeAspect="1"/>
          </p:cNvPicPr>
          <p:nvPr/>
        </p:nvPicPr>
        <p:blipFill>
          <a:blip r:embed="rId3"/>
          <a:stretch>
            <a:fillRect/>
          </a:stretch>
        </p:blipFill>
        <p:spPr>
          <a:xfrm>
            <a:off x="3098994" y="1124744"/>
            <a:ext cx="2137054" cy="3212976"/>
          </a:xfrm>
          <a:prstGeom prst="rect">
            <a:avLst/>
          </a:prstGeom>
        </p:spPr>
      </p:pic>
      <p:pic>
        <p:nvPicPr>
          <p:cNvPr id="10" name="Picture 9">
            <a:extLst>
              <a:ext uri="{FF2B5EF4-FFF2-40B4-BE49-F238E27FC236}">
                <a16:creationId xmlns:a16="http://schemas.microsoft.com/office/drawing/2014/main" id="{D9BBBF1E-32EF-483E-9A80-B58EB1D032E0}"/>
              </a:ext>
            </a:extLst>
          </p:cNvPr>
          <p:cNvPicPr>
            <a:picLocks noChangeAspect="1"/>
          </p:cNvPicPr>
          <p:nvPr/>
        </p:nvPicPr>
        <p:blipFill>
          <a:blip r:embed="rId4"/>
          <a:stretch>
            <a:fillRect/>
          </a:stretch>
        </p:blipFill>
        <p:spPr>
          <a:xfrm>
            <a:off x="5036329" y="1628800"/>
            <a:ext cx="3302127" cy="2530797"/>
          </a:xfrm>
          <a:prstGeom prst="rect">
            <a:avLst/>
          </a:prstGeom>
        </p:spPr>
      </p:pic>
      <p:sp>
        <p:nvSpPr>
          <p:cNvPr id="16" name="Title 1">
            <a:extLst>
              <a:ext uri="{FF2B5EF4-FFF2-40B4-BE49-F238E27FC236}">
                <a16:creationId xmlns:a16="http://schemas.microsoft.com/office/drawing/2014/main" id="{BDD3992E-FC9D-40A4-BE9E-824974B66661}"/>
              </a:ext>
            </a:extLst>
          </p:cNvPr>
          <p:cNvSpPr txBox="1">
            <a:spLocks/>
          </p:cNvSpPr>
          <p:nvPr/>
        </p:nvSpPr>
        <p:spPr>
          <a:xfrm>
            <a:off x="173758" y="5229200"/>
            <a:ext cx="8790730" cy="1296143"/>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1800" dirty="0"/>
              <a:t>Frese DELTA T consists of:</a:t>
            </a:r>
          </a:p>
          <a:p>
            <a:pPr marL="342900" indent="-342900">
              <a:buFont typeface="Wingdings" panose="05000000000000000000" pitchFamily="2" charset="2"/>
              <a:buChar char="§"/>
            </a:pPr>
            <a:r>
              <a:rPr lang="en-US" sz="1800" dirty="0"/>
              <a:t>Controller</a:t>
            </a:r>
          </a:p>
          <a:p>
            <a:pPr marL="342900" indent="-342900">
              <a:buFont typeface="Wingdings" panose="05000000000000000000" pitchFamily="2" charset="2"/>
              <a:buChar char="§"/>
            </a:pPr>
            <a:r>
              <a:rPr lang="en-US" sz="1800" dirty="0"/>
              <a:t>Two temperature sensors</a:t>
            </a:r>
          </a:p>
          <a:p>
            <a:pPr marL="342900" indent="-342900">
              <a:buFont typeface="Wingdings" panose="05000000000000000000" pitchFamily="2" charset="2"/>
              <a:buChar char="§"/>
            </a:pPr>
            <a:r>
              <a:rPr lang="en-US" sz="1800" dirty="0"/>
              <a:t>Straps for fastening the temperature sensors on pipes up to DN300</a:t>
            </a:r>
            <a:endParaRPr lang="en-US" sz="1800" b="1" dirty="0"/>
          </a:p>
          <a:p>
            <a:endParaRPr lang="da-DK" dirty="0"/>
          </a:p>
        </p:txBody>
      </p:sp>
      <p:sp>
        <p:nvSpPr>
          <p:cNvPr id="19" name="Rounded Rectangle 25">
            <a:extLst>
              <a:ext uri="{FF2B5EF4-FFF2-40B4-BE49-F238E27FC236}">
                <a16:creationId xmlns:a16="http://schemas.microsoft.com/office/drawing/2014/main" id="{5D6F8429-E98A-429D-B98D-F1B327688AED}"/>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5" name="Oval 24">
            <a:extLst>
              <a:ext uri="{FF2B5EF4-FFF2-40B4-BE49-F238E27FC236}">
                <a16:creationId xmlns:a16="http://schemas.microsoft.com/office/drawing/2014/main" id="{7F9FBDAC-86D0-495C-AA7A-E159A0DE5D35}"/>
              </a:ext>
            </a:extLst>
          </p:cNvPr>
          <p:cNvSpPr/>
          <p:nvPr/>
        </p:nvSpPr>
        <p:spPr>
          <a:xfrm>
            <a:off x="3237356" y="1027241"/>
            <a:ext cx="1816903" cy="1816903"/>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nvGrpSpPr>
          <p:cNvPr id="2" name="Group 1">
            <a:extLst>
              <a:ext uri="{FF2B5EF4-FFF2-40B4-BE49-F238E27FC236}">
                <a16:creationId xmlns:a16="http://schemas.microsoft.com/office/drawing/2014/main" id="{26D64D8F-873B-4B04-B49C-28290C50F905}"/>
              </a:ext>
            </a:extLst>
          </p:cNvPr>
          <p:cNvGrpSpPr/>
          <p:nvPr/>
        </p:nvGrpSpPr>
        <p:grpSpPr>
          <a:xfrm>
            <a:off x="43588" y="1679401"/>
            <a:ext cx="3201213" cy="686815"/>
            <a:chOff x="43588" y="1679401"/>
            <a:chExt cx="3201213" cy="686815"/>
          </a:xfrm>
        </p:grpSpPr>
        <p:sp>
          <p:nvSpPr>
            <p:cNvPr id="22" name="Rectangle 21">
              <a:extLst>
                <a:ext uri="{FF2B5EF4-FFF2-40B4-BE49-F238E27FC236}">
                  <a16:creationId xmlns:a16="http://schemas.microsoft.com/office/drawing/2014/main" id="{771D79E2-C57E-437E-86F8-D17862D4D122}"/>
                </a:ext>
              </a:extLst>
            </p:cNvPr>
            <p:cNvSpPr/>
            <p:nvPr/>
          </p:nvSpPr>
          <p:spPr>
            <a:xfrm>
              <a:off x="396800" y="1941998"/>
              <a:ext cx="1691680" cy="2534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5F49A5B0-61C6-42DF-B2F2-573253B74A5F}"/>
                </a:ext>
              </a:extLst>
            </p:cNvPr>
            <p:cNvSpPr/>
            <p:nvPr/>
          </p:nvSpPr>
          <p:spPr>
            <a:xfrm>
              <a:off x="1712578" y="1869764"/>
              <a:ext cx="1532223"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Rectangle: Rounded Corners 23">
              <a:extLst>
                <a:ext uri="{FF2B5EF4-FFF2-40B4-BE49-F238E27FC236}">
                  <a16:creationId xmlns:a16="http://schemas.microsoft.com/office/drawing/2014/main" id="{A617AF92-374D-4480-9566-2EFBB350A64B}"/>
                </a:ext>
              </a:extLst>
            </p:cNvPr>
            <p:cNvSpPr/>
            <p:nvPr/>
          </p:nvSpPr>
          <p:spPr>
            <a:xfrm>
              <a:off x="43588" y="1679401"/>
              <a:ext cx="2944235" cy="68681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EFD7C028-6A5B-4F9C-9DC2-54C29EF5C5BD}"/>
                </a:ext>
              </a:extLst>
            </p:cNvPr>
            <p:cNvSpPr txBox="1"/>
            <p:nvPr/>
          </p:nvSpPr>
          <p:spPr>
            <a:xfrm>
              <a:off x="173758" y="1856459"/>
              <a:ext cx="2153258"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1400" b="1" dirty="0">
                  <a:solidFill>
                    <a:schemeClr val="bg1"/>
                  </a:solidFill>
                </a:rPr>
                <a:t>Controller</a:t>
              </a:r>
              <a:endParaRPr lang="en-GB" sz="1400" b="1" dirty="0">
                <a:solidFill>
                  <a:schemeClr val="bg1"/>
                </a:solidFill>
              </a:endParaRPr>
            </a:p>
          </p:txBody>
        </p:sp>
      </p:grpSp>
      <p:grpSp>
        <p:nvGrpSpPr>
          <p:cNvPr id="3" name="Group 2">
            <a:extLst>
              <a:ext uri="{FF2B5EF4-FFF2-40B4-BE49-F238E27FC236}">
                <a16:creationId xmlns:a16="http://schemas.microsoft.com/office/drawing/2014/main" id="{63FC7614-B028-4456-9DF4-0611A13E5917}"/>
              </a:ext>
            </a:extLst>
          </p:cNvPr>
          <p:cNvGrpSpPr/>
          <p:nvPr/>
        </p:nvGrpSpPr>
        <p:grpSpPr>
          <a:xfrm>
            <a:off x="43589" y="3152368"/>
            <a:ext cx="3343604" cy="686815"/>
            <a:chOff x="43589" y="3152368"/>
            <a:chExt cx="3343604" cy="686815"/>
          </a:xfrm>
        </p:grpSpPr>
        <p:sp>
          <p:nvSpPr>
            <p:cNvPr id="27" name="Rectangle 26">
              <a:extLst>
                <a:ext uri="{FF2B5EF4-FFF2-40B4-BE49-F238E27FC236}">
                  <a16:creationId xmlns:a16="http://schemas.microsoft.com/office/drawing/2014/main" id="{DDCAF598-185E-47FA-8493-81A7849FDBD8}"/>
                </a:ext>
              </a:extLst>
            </p:cNvPr>
            <p:cNvSpPr/>
            <p:nvPr/>
          </p:nvSpPr>
          <p:spPr>
            <a:xfrm>
              <a:off x="396800" y="3414965"/>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Arrow: Right 27">
              <a:extLst>
                <a:ext uri="{FF2B5EF4-FFF2-40B4-BE49-F238E27FC236}">
                  <a16:creationId xmlns:a16="http://schemas.microsoft.com/office/drawing/2014/main" id="{278984EE-BA30-468B-88EF-055CB922892D}"/>
                </a:ext>
              </a:extLst>
            </p:cNvPr>
            <p:cNvSpPr/>
            <p:nvPr/>
          </p:nvSpPr>
          <p:spPr>
            <a:xfrm>
              <a:off x="1712578" y="3342731"/>
              <a:ext cx="1674615"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Rectangle: Rounded Corners 28">
              <a:extLst>
                <a:ext uri="{FF2B5EF4-FFF2-40B4-BE49-F238E27FC236}">
                  <a16:creationId xmlns:a16="http://schemas.microsoft.com/office/drawing/2014/main" id="{57903DAB-9983-4DB9-921A-4E2A09F2ABA3}"/>
                </a:ext>
              </a:extLst>
            </p:cNvPr>
            <p:cNvSpPr/>
            <p:nvPr/>
          </p:nvSpPr>
          <p:spPr>
            <a:xfrm>
              <a:off x="43589" y="3152368"/>
              <a:ext cx="2944234" cy="68681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4A1C5D3D-4CBE-44F0-8837-6ECB9FF828D3}"/>
                </a:ext>
              </a:extLst>
            </p:cNvPr>
            <p:cNvSpPr txBox="1"/>
            <p:nvPr/>
          </p:nvSpPr>
          <p:spPr>
            <a:xfrm>
              <a:off x="173758" y="3329426"/>
              <a:ext cx="2153258" cy="307777"/>
            </a:xfrm>
            <a:prstGeom prst="rect">
              <a:avLst/>
            </a:prstGeom>
            <a:noFill/>
          </p:spPr>
          <p:txBody>
            <a:bodyPr wrap="square" rtlCol="0">
              <a:spAutoFit/>
            </a:bodyPr>
            <a:lstStyle/>
            <a:p>
              <a:r>
                <a:rPr lang="pl-PL" sz="1400" b="1" dirty="0" err="1">
                  <a:solidFill>
                    <a:schemeClr val="bg1"/>
                  </a:solidFill>
                </a:rPr>
                <a:t>Temperature</a:t>
              </a:r>
              <a:r>
                <a:rPr lang="pl-PL" sz="1400" b="1" dirty="0">
                  <a:solidFill>
                    <a:schemeClr val="bg1"/>
                  </a:solidFill>
                </a:rPr>
                <a:t> </a:t>
              </a:r>
              <a:r>
                <a:rPr lang="pl-PL" sz="1400" b="1" dirty="0" err="1">
                  <a:solidFill>
                    <a:schemeClr val="bg1"/>
                  </a:solidFill>
                </a:rPr>
                <a:t>sensors</a:t>
              </a:r>
              <a:endParaRPr lang="en-GB" sz="1400" b="1" dirty="0">
                <a:solidFill>
                  <a:schemeClr val="bg1"/>
                </a:solidFill>
              </a:endParaRPr>
            </a:p>
          </p:txBody>
        </p:sp>
      </p:grpSp>
      <p:sp>
        <p:nvSpPr>
          <p:cNvPr id="31" name="Oval 30">
            <a:extLst>
              <a:ext uri="{FF2B5EF4-FFF2-40B4-BE49-F238E27FC236}">
                <a16:creationId xmlns:a16="http://schemas.microsoft.com/office/drawing/2014/main" id="{BE4CC63C-BFA3-4030-93EC-19E9006FEF74}"/>
              </a:ext>
            </a:extLst>
          </p:cNvPr>
          <p:cNvSpPr/>
          <p:nvPr/>
        </p:nvSpPr>
        <p:spPr>
          <a:xfrm>
            <a:off x="3403169" y="2836233"/>
            <a:ext cx="1816903" cy="1816903"/>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E373BD02-B96B-4E17-A063-94DD953FCB22}"/>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34" name="Group 33">
            <a:extLst>
              <a:ext uri="{FF2B5EF4-FFF2-40B4-BE49-F238E27FC236}">
                <a16:creationId xmlns:a16="http://schemas.microsoft.com/office/drawing/2014/main" id="{A29191A4-E3C8-45D6-B537-8993A5419956}"/>
              </a:ext>
            </a:extLst>
          </p:cNvPr>
          <p:cNvGrpSpPr/>
          <p:nvPr/>
        </p:nvGrpSpPr>
        <p:grpSpPr>
          <a:xfrm>
            <a:off x="3104081" y="319878"/>
            <a:ext cx="4324176" cy="511518"/>
            <a:chOff x="2435351" y="3212976"/>
            <a:chExt cx="4324176" cy="511518"/>
          </a:xfrm>
        </p:grpSpPr>
        <p:sp>
          <p:nvSpPr>
            <p:cNvPr id="35" name="Rectangle: Rounded Corners 34">
              <a:extLst>
                <a:ext uri="{FF2B5EF4-FFF2-40B4-BE49-F238E27FC236}">
                  <a16:creationId xmlns:a16="http://schemas.microsoft.com/office/drawing/2014/main" id="{114B8CE9-10F9-4E70-9021-ABBA645ADEFC}"/>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6" name="Title 1">
              <a:extLst>
                <a:ext uri="{FF2B5EF4-FFF2-40B4-BE49-F238E27FC236}">
                  <a16:creationId xmlns:a16="http://schemas.microsoft.com/office/drawing/2014/main" id="{A022D588-E273-47A6-8879-C5F4EE8A53F1}"/>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a:ln w="0">
                    <a:noFill/>
                  </a:ln>
                  <a:solidFill>
                    <a:schemeClr val="bg1"/>
                  </a:solidFill>
                  <a:effectLst>
                    <a:outerShdw blurRad="50800" dist="38100" dir="2700000" algn="tl" rotWithShape="0">
                      <a:prstClr val="black">
                        <a:alpha val="40000"/>
                      </a:prstClr>
                    </a:outerShdw>
                  </a:effectLst>
                </a:rPr>
                <a:t>The design</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42" name="Title 1">
            <a:extLst>
              <a:ext uri="{FF2B5EF4-FFF2-40B4-BE49-F238E27FC236}">
                <a16:creationId xmlns:a16="http://schemas.microsoft.com/office/drawing/2014/main" id="{E684DA63-84F5-4F28-8C5A-54A9BCBB1C90}"/>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43" name="Straight Connector 42">
            <a:extLst>
              <a:ext uri="{FF2B5EF4-FFF2-40B4-BE49-F238E27FC236}">
                <a16:creationId xmlns:a16="http://schemas.microsoft.com/office/drawing/2014/main" id="{E3231CE2-4F78-407B-A52E-B38DC809F4AB}"/>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126951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BBBF1E-32EF-483E-9A80-B58EB1D032E0}"/>
              </a:ext>
            </a:extLst>
          </p:cNvPr>
          <p:cNvPicPr>
            <a:picLocks noChangeAspect="1"/>
          </p:cNvPicPr>
          <p:nvPr/>
        </p:nvPicPr>
        <p:blipFill>
          <a:blip r:embed="rId3"/>
          <a:stretch>
            <a:fillRect/>
          </a:stretch>
        </p:blipFill>
        <p:spPr>
          <a:xfrm>
            <a:off x="3419873" y="1268760"/>
            <a:ext cx="4918584" cy="3769673"/>
          </a:xfrm>
          <a:prstGeom prst="rect">
            <a:avLst/>
          </a:prstGeom>
        </p:spPr>
      </p:pic>
      <p:sp>
        <p:nvSpPr>
          <p:cNvPr id="16" name="Title 1">
            <a:extLst>
              <a:ext uri="{FF2B5EF4-FFF2-40B4-BE49-F238E27FC236}">
                <a16:creationId xmlns:a16="http://schemas.microsoft.com/office/drawing/2014/main" id="{BDD3992E-FC9D-40A4-BE9E-824974B66661}"/>
              </a:ext>
            </a:extLst>
          </p:cNvPr>
          <p:cNvSpPr txBox="1">
            <a:spLocks/>
          </p:cNvSpPr>
          <p:nvPr/>
        </p:nvSpPr>
        <p:spPr>
          <a:xfrm>
            <a:off x="173758" y="5188876"/>
            <a:ext cx="8790730" cy="1408072"/>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pPr marL="285750" indent="-285750">
              <a:buFont typeface="Wingdings" panose="05000000000000000000" pitchFamily="2" charset="2"/>
              <a:buChar char="§"/>
            </a:pPr>
            <a:r>
              <a:rPr lang="en-US" sz="1800" dirty="0"/>
              <a:t>The temperature sensor 1 is always used as a reference. </a:t>
            </a:r>
          </a:p>
          <a:p>
            <a:pPr marL="285750" indent="-285750">
              <a:buFont typeface="Wingdings" panose="05000000000000000000" pitchFamily="2" charset="2"/>
              <a:buChar char="§"/>
            </a:pPr>
            <a:r>
              <a:rPr lang="en-US" sz="1800" dirty="0"/>
              <a:t>Based on the detected temperature by the sensor 1 the controller determines whether the system operates in cooling or heating mode.</a:t>
            </a:r>
            <a:endParaRPr lang="en-US" sz="1800" b="1" dirty="0"/>
          </a:p>
          <a:p>
            <a:pPr marL="285750" indent="-285750">
              <a:buFont typeface="Wingdings" panose="05000000000000000000" pitchFamily="2" charset="2"/>
              <a:buChar char="§"/>
            </a:pPr>
            <a:r>
              <a:rPr lang="da-DK" sz="1800" dirty="0"/>
              <a:t>The temperature sensor 2 is used to measure the return water temperature and based on this the controller calculates the </a:t>
            </a:r>
            <a:r>
              <a:rPr lang="da-DK" sz="1800" dirty="0">
                <a:latin typeface="Symbol" panose="05050102010706020507" pitchFamily="18" charset="2"/>
              </a:rPr>
              <a:t>D</a:t>
            </a:r>
            <a:r>
              <a:rPr lang="da-DK" sz="1800" dirty="0"/>
              <a:t>T.</a:t>
            </a:r>
            <a:endParaRPr lang="en-US" sz="1800" dirty="0"/>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2A4A6907-501C-4FF1-98DB-5FB95DF80A50}"/>
              </a:ext>
            </a:extLst>
          </p:cNvPr>
          <p:cNvSpPr/>
          <p:nvPr/>
        </p:nvSpPr>
        <p:spPr>
          <a:xfrm>
            <a:off x="396800" y="2899509"/>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Arrow: Right 20">
            <a:extLst>
              <a:ext uri="{FF2B5EF4-FFF2-40B4-BE49-F238E27FC236}">
                <a16:creationId xmlns:a16="http://schemas.microsoft.com/office/drawing/2014/main" id="{9AB6360A-ABF9-4883-8C3B-03C0D1AAB3D6}"/>
              </a:ext>
            </a:extLst>
          </p:cNvPr>
          <p:cNvSpPr/>
          <p:nvPr/>
        </p:nvSpPr>
        <p:spPr>
          <a:xfrm>
            <a:off x="1712578" y="2827275"/>
            <a:ext cx="5534232"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Rectangle: Rounded Corners 21">
            <a:extLst>
              <a:ext uri="{FF2B5EF4-FFF2-40B4-BE49-F238E27FC236}">
                <a16:creationId xmlns:a16="http://schemas.microsoft.com/office/drawing/2014/main" id="{E819BA8F-AE66-4E8C-84C9-8130109B990B}"/>
              </a:ext>
            </a:extLst>
          </p:cNvPr>
          <p:cNvSpPr/>
          <p:nvPr/>
        </p:nvSpPr>
        <p:spPr>
          <a:xfrm>
            <a:off x="43588" y="2636912"/>
            <a:ext cx="2944235" cy="68681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Arrow: Right 26">
            <a:extLst>
              <a:ext uri="{FF2B5EF4-FFF2-40B4-BE49-F238E27FC236}">
                <a16:creationId xmlns:a16="http://schemas.microsoft.com/office/drawing/2014/main" id="{43F9FA36-7811-41D0-9BC2-6D12031F4FB5}"/>
              </a:ext>
            </a:extLst>
          </p:cNvPr>
          <p:cNvSpPr/>
          <p:nvPr/>
        </p:nvSpPr>
        <p:spPr>
          <a:xfrm>
            <a:off x="1712578" y="3677164"/>
            <a:ext cx="5534232"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Rectangle: Rounded Corners 24">
            <a:extLst>
              <a:ext uri="{FF2B5EF4-FFF2-40B4-BE49-F238E27FC236}">
                <a16:creationId xmlns:a16="http://schemas.microsoft.com/office/drawing/2014/main" id="{57E1C141-DB2A-4CAC-8D08-1E35EC4BE3FF}"/>
              </a:ext>
            </a:extLst>
          </p:cNvPr>
          <p:cNvSpPr/>
          <p:nvPr/>
        </p:nvSpPr>
        <p:spPr>
          <a:xfrm>
            <a:off x="43589" y="3534273"/>
            <a:ext cx="2944234" cy="68681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87670D38-47F8-4D7A-BF64-9AD751D29D7E}"/>
              </a:ext>
            </a:extLst>
          </p:cNvPr>
          <p:cNvSpPr/>
          <p:nvPr/>
        </p:nvSpPr>
        <p:spPr>
          <a:xfrm>
            <a:off x="7246810" y="2639306"/>
            <a:ext cx="792088" cy="792088"/>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6" name="Oval 25">
            <a:extLst>
              <a:ext uri="{FF2B5EF4-FFF2-40B4-BE49-F238E27FC236}">
                <a16:creationId xmlns:a16="http://schemas.microsoft.com/office/drawing/2014/main" id="{307D47EA-A91F-487B-934D-945B62843630}"/>
              </a:ext>
            </a:extLst>
          </p:cNvPr>
          <p:cNvSpPr/>
          <p:nvPr/>
        </p:nvSpPr>
        <p:spPr>
          <a:xfrm>
            <a:off x="7246810" y="3467398"/>
            <a:ext cx="792088" cy="792088"/>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B9045BAB-BD2B-415F-A91E-8FA391FB6A11}"/>
              </a:ext>
            </a:extLst>
          </p:cNvPr>
          <p:cNvSpPr txBox="1"/>
          <p:nvPr/>
        </p:nvSpPr>
        <p:spPr>
          <a:xfrm>
            <a:off x="173758" y="2813970"/>
            <a:ext cx="2153258" cy="307777"/>
          </a:xfrm>
          <a:prstGeom prst="rect">
            <a:avLst/>
          </a:prstGeom>
          <a:noFill/>
        </p:spPr>
        <p:txBody>
          <a:bodyPr wrap="square" rtlCol="0">
            <a:spAutoFit/>
          </a:bodyPr>
          <a:lstStyle/>
          <a:p>
            <a:r>
              <a:rPr lang="en-GB" sz="1400" b="1" dirty="0">
                <a:solidFill>
                  <a:schemeClr val="bg1"/>
                </a:solidFill>
              </a:rPr>
              <a:t>Temperature sensor </a:t>
            </a:r>
            <a:r>
              <a:rPr lang="pl-PL" sz="1400" b="1" dirty="0">
                <a:solidFill>
                  <a:schemeClr val="bg1"/>
                </a:solidFill>
              </a:rPr>
              <a:t>2</a:t>
            </a:r>
            <a:endParaRPr lang="en-GB" sz="1400" b="1" dirty="0">
              <a:solidFill>
                <a:schemeClr val="bg1"/>
              </a:solidFill>
            </a:endParaRPr>
          </a:p>
        </p:txBody>
      </p:sp>
      <p:sp>
        <p:nvSpPr>
          <p:cNvPr id="28" name="TextBox 27">
            <a:extLst>
              <a:ext uri="{FF2B5EF4-FFF2-40B4-BE49-F238E27FC236}">
                <a16:creationId xmlns:a16="http://schemas.microsoft.com/office/drawing/2014/main" id="{4D92CD59-6A2B-4AB7-BE81-AD66F0A9619B}"/>
              </a:ext>
            </a:extLst>
          </p:cNvPr>
          <p:cNvSpPr txBox="1"/>
          <p:nvPr/>
        </p:nvSpPr>
        <p:spPr>
          <a:xfrm>
            <a:off x="173758" y="3708621"/>
            <a:ext cx="2153258" cy="307777"/>
          </a:xfrm>
          <a:prstGeom prst="rect">
            <a:avLst/>
          </a:prstGeom>
          <a:noFill/>
        </p:spPr>
        <p:txBody>
          <a:bodyPr wrap="square" rtlCol="0">
            <a:spAutoFit/>
          </a:bodyPr>
          <a:lstStyle/>
          <a:p>
            <a:r>
              <a:rPr lang="en-GB" sz="1400" b="1" dirty="0">
                <a:solidFill>
                  <a:schemeClr val="bg1"/>
                </a:solidFill>
              </a:rPr>
              <a:t>Temperature sensor </a:t>
            </a:r>
            <a:r>
              <a:rPr lang="pl-PL" sz="1400" b="1" dirty="0">
                <a:solidFill>
                  <a:schemeClr val="bg1"/>
                </a:solidFill>
              </a:rPr>
              <a:t>1</a:t>
            </a:r>
            <a:endParaRPr lang="en-GB" sz="1400" b="1" dirty="0">
              <a:solidFill>
                <a:schemeClr val="bg1"/>
              </a:solidFill>
            </a:endParaRPr>
          </a:p>
        </p:txBody>
      </p:sp>
      <p:sp>
        <p:nvSpPr>
          <p:cNvPr id="31" name="Rectangle: Rounded Corners 30">
            <a:extLst>
              <a:ext uri="{FF2B5EF4-FFF2-40B4-BE49-F238E27FC236}">
                <a16:creationId xmlns:a16="http://schemas.microsoft.com/office/drawing/2014/main" id="{99CE364D-8AC1-404D-9374-F28972317BC0}"/>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98A8F003-3DFC-434D-8EB8-BF367C0AAEB5}"/>
              </a:ext>
            </a:extLst>
          </p:cNvPr>
          <p:cNvGrpSpPr/>
          <p:nvPr/>
        </p:nvGrpSpPr>
        <p:grpSpPr>
          <a:xfrm>
            <a:off x="3104081" y="319878"/>
            <a:ext cx="4324176" cy="511518"/>
            <a:chOff x="2435351" y="3212976"/>
            <a:chExt cx="4324176" cy="511518"/>
          </a:xfrm>
        </p:grpSpPr>
        <p:sp>
          <p:nvSpPr>
            <p:cNvPr id="33" name="Rectangle: Rounded Corners 32">
              <a:extLst>
                <a:ext uri="{FF2B5EF4-FFF2-40B4-BE49-F238E27FC236}">
                  <a16:creationId xmlns:a16="http://schemas.microsoft.com/office/drawing/2014/main" id="{935F1ACF-577A-49E2-8F50-BC6D9D0B8B5E}"/>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9" name="Title 1">
              <a:extLst>
                <a:ext uri="{FF2B5EF4-FFF2-40B4-BE49-F238E27FC236}">
                  <a16:creationId xmlns:a16="http://schemas.microsoft.com/office/drawing/2014/main" id="{C23A1549-7116-4149-8399-74E245C23117}"/>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Functionality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40" name="Title 1">
            <a:extLst>
              <a:ext uri="{FF2B5EF4-FFF2-40B4-BE49-F238E27FC236}">
                <a16:creationId xmlns:a16="http://schemas.microsoft.com/office/drawing/2014/main" id="{0A3DA86F-513A-4A30-9F3F-064170FC21F0}"/>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41" name="Straight Connector 40">
            <a:extLst>
              <a:ext uri="{FF2B5EF4-FFF2-40B4-BE49-F238E27FC236}">
                <a16:creationId xmlns:a16="http://schemas.microsoft.com/office/drawing/2014/main" id="{FBD03EA7-9DE5-4B00-99A8-76C12213B68C}"/>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
        <p:nvSpPr>
          <p:cNvPr id="23" name="Rectangle 22">
            <a:extLst>
              <a:ext uri="{FF2B5EF4-FFF2-40B4-BE49-F238E27FC236}">
                <a16:creationId xmlns:a16="http://schemas.microsoft.com/office/drawing/2014/main" id="{F36B0782-8C52-4E7C-8D73-9E77B6640A01}"/>
              </a:ext>
            </a:extLst>
          </p:cNvPr>
          <p:cNvSpPr/>
          <p:nvPr/>
        </p:nvSpPr>
        <p:spPr>
          <a:xfrm>
            <a:off x="396800" y="1224453"/>
            <a:ext cx="1691680" cy="5642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AAC49319-B8E9-4608-A148-69E8746983C0}"/>
              </a:ext>
            </a:extLst>
          </p:cNvPr>
          <p:cNvSpPr/>
          <p:nvPr/>
        </p:nvSpPr>
        <p:spPr>
          <a:xfrm>
            <a:off x="43588" y="961856"/>
            <a:ext cx="2944235" cy="152911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30A06C4-B39B-41F2-B70B-8F2434837314}"/>
              </a:ext>
            </a:extLst>
          </p:cNvPr>
          <p:cNvSpPr txBox="1"/>
          <p:nvPr/>
        </p:nvSpPr>
        <p:spPr>
          <a:xfrm>
            <a:off x="173757" y="1138914"/>
            <a:ext cx="2814065" cy="1169551"/>
          </a:xfrm>
          <a:prstGeom prst="rect">
            <a:avLst/>
          </a:prstGeom>
          <a:noFill/>
        </p:spPr>
        <p:txBody>
          <a:bodyPr wrap="square" rtlCol="0">
            <a:spAutoFit/>
          </a:bodyPr>
          <a:lstStyle/>
          <a:p>
            <a:r>
              <a:rPr lang="en-GB" sz="1400" b="1" dirty="0">
                <a:solidFill>
                  <a:schemeClr val="bg1"/>
                </a:solidFill>
              </a:rPr>
              <a:t>It is not important to know which temperature sensors is NO 1 and which NO 2 (they can be swapped). The control box detects this automatically!</a:t>
            </a:r>
          </a:p>
        </p:txBody>
      </p:sp>
    </p:spTree>
    <p:extLst>
      <p:ext uri="{BB962C8B-B14F-4D97-AF65-F5344CB8AC3E}">
        <p14:creationId xmlns:p14="http://schemas.microsoft.com/office/powerpoint/2010/main" val="28954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BBBF1E-32EF-483E-9A80-B58EB1D032E0}"/>
              </a:ext>
            </a:extLst>
          </p:cNvPr>
          <p:cNvPicPr>
            <a:picLocks noChangeAspect="1"/>
          </p:cNvPicPr>
          <p:nvPr/>
        </p:nvPicPr>
        <p:blipFill>
          <a:blip r:embed="rId3"/>
          <a:stretch>
            <a:fillRect/>
          </a:stretch>
        </p:blipFill>
        <p:spPr>
          <a:xfrm>
            <a:off x="3419873" y="1268760"/>
            <a:ext cx="4918584" cy="3769673"/>
          </a:xfrm>
          <a:prstGeom prst="rect">
            <a:avLst/>
          </a:prstGeom>
        </p:spPr>
      </p:pic>
      <p:sp>
        <p:nvSpPr>
          <p:cNvPr id="16" name="Title 1">
            <a:extLst>
              <a:ext uri="{FF2B5EF4-FFF2-40B4-BE49-F238E27FC236}">
                <a16:creationId xmlns:a16="http://schemas.microsoft.com/office/drawing/2014/main" id="{BDD3992E-FC9D-40A4-BE9E-824974B66661}"/>
              </a:ext>
            </a:extLst>
          </p:cNvPr>
          <p:cNvSpPr txBox="1">
            <a:spLocks/>
          </p:cNvSpPr>
          <p:nvPr/>
        </p:nvSpPr>
        <p:spPr>
          <a:xfrm>
            <a:off x="173758" y="5228796"/>
            <a:ext cx="8718722" cy="1296548"/>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pPr marL="285750" indent="-285750">
              <a:buFont typeface="Wingdings" panose="05000000000000000000" pitchFamily="2" charset="2"/>
              <a:buChar char="§"/>
            </a:pPr>
            <a:r>
              <a:rPr lang="en-US" sz="1800" dirty="0"/>
              <a:t>When the measured </a:t>
            </a:r>
            <a:r>
              <a:rPr lang="en-US" sz="1800" dirty="0">
                <a:latin typeface="Symbol" panose="05050102010706020507" pitchFamily="18" charset="2"/>
              </a:rPr>
              <a:t>D</a:t>
            </a:r>
            <a:r>
              <a:rPr lang="en-US" sz="1800" dirty="0"/>
              <a:t>T is lower compared to the set </a:t>
            </a:r>
            <a:r>
              <a:rPr lang="en-US" sz="1800" dirty="0">
                <a:latin typeface="Symbol" panose="05050102010706020507" pitchFamily="18" charset="2"/>
              </a:rPr>
              <a:t>D</a:t>
            </a:r>
            <a:r>
              <a:rPr lang="en-US" sz="1800" dirty="0"/>
              <a:t>T the controller sends signal to the </a:t>
            </a:r>
            <a:r>
              <a:rPr lang="en-US" sz="1800" dirty="0" err="1"/>
              <a:t>picv</a:t>
            </a:r>
            <a:r>
              <a:rPr lang="en-US" sz="1800" dirty="0"/>
              <a:t> (or two way valve) to decrease the flow.</a:t>
            </a:r>
          </a:p>
          <a:p>
            <a:pPr marL="285750" indent="-285750">
              <a:buFont typeface="Wingdings" panose="05000000000000000000" pitchFamily="2" charset="2"/>
              <a:buChar char="§"/>
            </a:pPr>
            <a:r>
              <a:rPr lang="en-US" sz="1800" dirty="0"/>
              <a:t>If the measured </a:t>
            </a:r>
            <a:r>
              <a:rPr lang="en-US" sz="1800" dirty="0">
                <a:latin typeface="Symbol" panose="05050102010706020507" pitchFamily="18" charset="2"/>
              </a:rPr>
              <a:t>D</a:t>
            </a:r>
            <a:r>
              <a:rPr lang="en-US" sz="1800" dirty="0"/>
              <a:t>T is equal or higher than the set </a:t>
            </a:r>
            <a:r>
              <a:rPr lang="en-US" sz="1800" dirty="0">
                <a:latin typeface="Symbol" panose="05050102010706020507" pitchFamily="18" charset="2"/>
              </a:rPr>
              <a:t>D</a:t>
            </a:r>
            <a:r>
              <a:rPr lang="en-US" sz="1800" dirty="0"/>
              <a:t>T the controller takes no action.</a:t>
            </a:r>
            <a:br>
              <a:rPr lang="en-US" sz="1800" dirty="0"/>
            </a:br>
            <a:r>
              <a:rPr lang="en-US" sz="1800" dirty="0"/>
              <a:t>The flow is 100% controlled by the external control signal.</a:t>
            </a: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2A4A6907-501C-4FF1-98DB-5FB95DF80A50}"/>
              </a:ext>
            </a:extLst>
          </p:cNvPr>
          <p:cNvSpPr/>
          <p:nvPr/>
        </p:nvSpPr>
        <p:spPr>
          <a:xfrm>
            <a:off x="396800" y="1996670"/>
            <a:ext cx="1691680" cy="253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Arrow: Right 20">
            <a:extLst>
              <a:ext uri="{FF2B5EF4-FFF2-40B4-BE49-F238E27FC236}">
                <a16:creationId xmlns:a16="http://schemas.microsoft.com/office/drawing/2014/main" id="{9AB6360A-ABF9-4883-8C3B-03C0D1AAB3D6}"/>
              </a:ext>
            </a:extLst>
          </p:cNvPr>
          <p:cNvSpPr/>
          <p:nvPr/>
        </p:nvSpPr>
        <p:spPr>
          <a:xfrm>
            <a:off x="1712578" y="1924436"/>
            <a:ext cx="5811750"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Rectangle: Rounded Corners 21">
            <a:extLst>
              <a:ext uri="{FF2B5EF4-FFF2-40B4-BE49-F238E27FC236}">
                <a16:creationId xmlns:a16="http://schemas.microsoft.com/office/drawing/2014/main" id="{E819BA8F-AE66-4E8C-84C9-8130109B990B}"/>
              </a:ext>
            </a:extLst>
          </p:cNvPr>
          <p:cNvSpPr/>
          <p:nvPr/>
        </p:nvSpPr>
        <p:spPr>
          <a:xfrm>
            <a:off x="43588" y="1734073"/>
            <a:ext cx="2944235" cy="68681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Arrow: Right 26">
            <a:extLst>
              <a:ext uri="{FF2B5EF4-FFF2-40B4-BE49-F238E27FC236}">
                <a16:creationId xmlns:a16="http://schemas.microsoft.com/office/drawing/2014/main" id="{43F9FA36-7811-41D0-9BC2-6D12031F4FB5}"/>
              </a:ext>
            </a:extLst>
          </p:cNvPr>
          <p:cNvSpPr/>
          <p:nvPr/>
        </p:nvSpPr>
        <p:spPr>
          <a:xfrm>
            <a:off x="1712578" y="2669052"/>
            <a:ext cx="5134196"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Rectangle: Rounded Corners 24">
            <a:extLst>
              <a:ext uri="{FF2B5EF4-FFF2-40B4-BE49-F238E27FC236}">
                <a16:creationId xmlns:a16="http://schemas.microsoft.com/office/drawing/2014/main" id="{57E1C141-DB2A-4CAC-8D08-1E35EC4BE3FF}"/>
              </a:ext>
            </a:extLst>
          </p:cNvPr>
          <p:cNvSpPr/>
          <p:nvPr/>
        </p:nvSpPr>
        <p:spPr>
          <a:xfrm>
            <a:off x="43589" y="2526161"/>
            <a:ext cx="2944234" cy="68681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87670D38-47F8-4D7A-BF64-9AD751D29D7E}"/>
              </a:ext>
            </a:extLst>
          </p:cNvPr>
          <p:cNvSpPr/>
          <p:nvPr/>
        </p:nvSpPr>
        <p:spPr>
          <a:xfrm>
            <a:off x="7403787" y="1376157"/>
            <a:ext cx="792088" cy="792088"/>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6" name="Oval 25">
            <a:extLst>
              <a:ext uri="{FF2B5EF4-FFF2-40B4-BE49-F238E27FC236}">
                <a16:creationId xmlns:a16="http://schemas.microsoft.com/office/drawing/2014/main" id="{307D47EA-A91F-487B-934D-945B62843630}"/>
              </a:ext>
            </a:extLst>
          </p:cNvPr>
          <p:cNvSpPr/>
          <p:nvPr/>
        </p:nvSpPr>
        <p:spPr>
          <a:xfrm>
            <a:off x="6846774" y="2391873"/>
            <a:ext cx="792088" cy="792088"/>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B9045BAB-BD2B-415F-A91E-8FA391FB6A11}"/>
              </a:ext>
            </a:extLst>
          </p:cNvPr>
          <p:cNvSpPr txBox="1"/>
          <p:nvPr/>
        </p:nvSpPr>
        <p:spPr>
          <a:xfrm>
            <a:off x="173758" y="1911131"/>
            <a:ext cx="2153258" cy="307777"/>
          </a:xfrm>
          <a:prstGeom prst="rect">
            <a:avLst/>
          </a:prstGeom>
          <a:noFill/>
        </p:spPr>
        <p:txBody>
          <a:bodyPr wrap="square" rtlCol="0">
            <a:spAutoFit/>
          </a:bodyPr>
          <a:lstStyle/>
          <a:p>
            <a:r>
              <a:rPr lang="en-GB" sz="1400" b="1" dirty="0">
                <a:solidFill>
                  <a:schemeClr val="bg1"/>
                </a:solidFill>
              </a:rPr>
              <a:t>Controller</a:t>
            </a:r>
          </a:p>
        </p:txBody>
      </p:sp>
      <p:sp>
        <p:nvSpPr>
          <p:cNvPr id="28" name="TextBox 27">
            <a:extLst>
              <a:ext uri="{FF2B5EF4-FFF2-40B4-BE49-F238E27FC236}">
                <a16:creationId xmlns:a16="http://schemas.microsoft.com/office/drawing/2014/main" id="{4D92CD59-6A2B-4AB7-BE81-AD66F0A9619B}"/>
              </a:ext>
            </a:extLst>
          </p:cNvPr>
          <p:cNvSpPr txBox="1"/>
          <p:nvPr/>
        </p:nvSpPr>
        <p:spPr>
          <a:xfrm>
            <a:off x="173758" y="2700509"/>
            <a:ext cx="2153258" cy="307777"/>
          </a:xfrm>
          <a:prstGeom prst="rect">
            <a:avLst/>
          </a:prstGeom>
          <a:noFill/>
        </p:spPr>
        <p:txBody>
          <a:bodyPr wrap="square" rtlCol="0">
            <a:spAutoFit/>
          </a:bodyPr>
          <a:lstStyle/>
          <a:p>
            <a:r>
              <a:rPr lang="en-GB" sz="1400" b="1" dirty="0">
                <a:solidFill>
                  <a:schemeClr val="bg1"/>
                </a:solidFill>
              </a:rPr>
              <a:t>Two way or </a:t>
            </a:r>
            <a:r>
              <a:rPr lang="en-GB" sz="1400" b="1" dirty="0" err="1">
                <a:solidFill>
                  <a:schemeClr val="bg1"/>
                </a:solidFill>
              </a:rPr>
              <a:t>picv</a:t>
            </a:r>
            <a:r>
              <a:rPr lang="en-GB" sz="1400" b="1" dirty="0">
                <a:solidFill>
                  <a:schemeClr val="bg1"/>
                </a:solidFill>
              </a:rPr>
              <a:t> valve</a:t>
            </a:r>
          </a:p>
        </p:txBody>
      </p:sp>
      <p:sp>
        <p:nvSpPr>
          <p:cNvPr id="29" name="Rectangle: Rounded Corners 28">
            <a:extLst>
              <a:ext uri="{FF2B5EF4-FFF2-40B4-BE49-F238E27FC236}">
                <a16:creationId xmlns:a16="http://schemas.microsoft.com/office/drawing/2014/main" id="{C39B5D1B-78F7-490D-B7A4-1E6AFF48B03C}"/>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C631CBA6-9D67-4392-B9B0-F9E4EFB86F28}"/>
              </a:ext>
            </a:extLst>
          </p:cNvPr>
          <p:cNvGrpSpPr/>
          <p:nvPr/>
        </p:nvGrpSpPr>
        <p:grpSpPr>
          <a:xfrm>
            <a:off x="3104081" y="319878"/>
            <a:ext cx="4324176" cy="511518"/>
            <a:chOff x="2435351" y="3212976"/>
            <a:chExt cx="4324176" cy="511518"/>
          </a:xfrm>
        </p:grpSpPr>
        <p:sp>
          <p:nvSpPr>
            <p:cNvPr id="31" name="Rectangle: Rounded Corners 30">
              <a:extLst>
                <a:ext uri="{FF2B5EF4-FFF2-40B4-BE49-F238E27FC236}">
                  <a16:creationId xmlns:a16="http://schemas.microsoft.com/office/drawing/2014/main" id="{87043D00-7E5A-48B5-8D1D-03C40D1D9DDD}"/>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2" name="Title 1">
              <a:extLst>
                <a:ext uri="{FF2B5EF4-FFF2-40B4-BE49-F238E27FC236}">
                  <a16:creationId xmlns:a16="http://schemas.microsoft.com/office/drawing/2014/main" id="{DAAFDAD1-7AFA-4CBF-BA68-8D4A7396E984}"/>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Functionality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3" name="Title 1">
            <a:extLst>
              <a:ext uri="{FF2B5EF4-FFF2-40B4-BE49-F238E27FC236}">
                <a16:creationId xmlns:a16="http://schemas.microsoft.com/office/drawing/2014/main" id="{5882F175-C9FC-4ADE-905A-CE8003064252}"/>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9" name="Straight Connector 38">
            <a:extLst>
              <a:ext uri="{FF2B5EF4-FFF2-40B4-BE49-F238E27FC236}">
                <a16:creationId xmlns:a16="http://schemas.microsoft.com/office/drawing/2014/main" id="{7893CFCC-D84A-4DAC-8E6C-A8590D64A2FF}"/>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411050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DD3992E-FC9D-40A4-BE9E-824974B66661}"/>
              </a:ext>
            </a:extLst>
          </p:cNvPr>
          <p:cNvSpPr txBox="1">
            <a:spLocks/>
          </p:cNvSpPr>
          <p:nvPr/>
        </p:nvSpPr>
        <p:spPr>
          <a:xfrm>
            <a:off x="139201" y="5229201"/>
            <a:ext cx="8825287" cy="1229770"/>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GB" sz="1800" dirty="0"/>
              <a:t>To avoid starving the coil of flow the Frese Delta T Control System is programmed so it never sends a signal to the actuator of less than 1.5 V. This means that the DELTA T Control System does not close the valve fully even if the measured ΔT is below the set point. The BMS can always close the valve if the signal sent is less than 1.5V. </a:t>
            </a:r>
          </a:p>
        </p:txBody>
      </p:sp>
      <p:sp>
        <p:nvSpPr>
          <p:cNvPr id="14" name="Rounded Rectangle 25">
            <a:extLst>
              <a:ext uri="{FF2B5EF4-FFF2-40B4-BE49-F238E27FC236}">
                <a16:creationId xmlns:a16="http://schemas.microsoft.com/office/drawing/2014/main" id="{FBFDA24A-690A-411E-A8A7-82269809F29F}"/>
              </a:ext>
            </a:extLst>
          </p:cNvPr>
          <p:cNvSpPr/>
          <p:nvPr/>
        </p:nvSpPr>
        <p:spPr>
          <a:xfrm>
            <a:off x="3104081" y="908720"/>
            <a:ext cx="5788399" cy="40324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pic>
        <p:nvPicPr>
          <p:cNvPr id="25" name="Picture 24">
            <a:extLst>
              <a:ext uri="{FF2B5EF4-FFF2-40B4-BE49-F238E27FC236}">
                <a16:creationId xmlns:a16="http://schemas.microsoft.com/office/drawing/2014/main" id="{E8E91065-EAFA-4455-92CB-47131BB05C81}"/>
              </a:ext>
            </a:extLst>
          </p:cNvPr>
          <p:cNvPicPr>
            <a:picLocks noChangeAspect="1"/>
          </p:cNvPicPr>
          <p:nvPr/>
        </p:nvPicPr>
        <p:blipFill>
          <a:blip r:embed="rId3"/>
          <a:stretch>
            <a:fillRect/>
          </a:stretch>
        </p:blipFill>
        <p:spPr>
          <a:xfrm>
            <a:off x="5036329" y="1628800"/>
            <a:ext cx="3302127" cy="2530797"/>
          </a:xfrm>
          <a:prstGeom prst="rect">
            <a:avLst/>
          </a:prstGeom>
        </p:spPr>
      </p:pic>
      <p:sp>
        <p:nvSpPr>
          <p:cNvPr id="21" name="Arrow: Right 20">
            <a:extLst>
              <a:ext uri="{FF2B5EF4-FFF2-40B4-BE49-F238E27FC236}">
                <a16:creationId xmlns:a16="http://schemas.microsoft.com/office/drawing/2014/main" id="{9AB6360A-ABF9-4883-8C3B-03C0D1AAB3D6}"/>
              </a:ext>
            </a:extLst>
          </p:cNvPr>
          <p:cNvSpPr/>
          <p:nvPr/>
        </p:nvSpPr>
        <p:spPr>
          <a:xfrm>
            <a:off x="1712578" y="1766394"/>
            <a:ext cx="6099782" cy="370693"/>
          </a:xfrm>
          <a:prstGeom prst="rightArrow">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5" name="Group 4">
            <a:extLst>
              <a:ext uri="{FF2B5EF4-FFF2-40B4-BE49-F238E27FC236}">
                <a16:creationId xmlns:a16="http://schemas.microsoft.com/office/drawing/2014/main" id="{32724010-091C-485A-BDE3-77A3962B156F}"/>
              </a:ext>
            </a:extLst>
          </p:cNvPr>
          <p:cNvGrpSpPr/>
          <p:nvPr/>
        </p:nvGrpSpPr>
        <p:grpSpPr>
          <a:xfrm>
            <a:off x="43588" y="1628800"/>
            <a:ext cx="2944235" cy="634046"/>
            <a:chOff x="43589" y="1628800"/>
            <a:chExt cx="2299744" cy="634046"/>
          </a:xfrm>
        </p:grpSpPr>
        <p:sp>
          <p:nvSpPr>
            <p:cNvPr id="20" name="Rectangle 19">
              <a:extLst>
                <a:ext uri="{FF2B5EF4-FFF2-40B4-BE49-F238E27FC236}">
                  <a16:creationId xmlns:a16="http://schemas.microsoft.com/office/drawing/2014/main" id="{2A4A6907-501C-4FF1-98DB-5FB95DF80A50}"/>
                </a:ext>
              </a:extLst>
            </p:cNvPr>
            <p:cNvSpPr/>
            <p:nvPr/>
          </p:nvSpPr>
          <p:spPr>
            <a:xfrm>
              <a:off x="396800" y="1838628"/>
              <a:ext cx="1691680" cy="2534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E819BA8F-AE66-4E8C-84C9-8130109B990B}"/>
                </a:ext>
              </a:extLst>
            </p:cNvPr>
            <p:cNvSpPr/>
            <p:nvPr/>
          </p:nvSpPr>
          <p:spPr>
            <a:xfrm>
              <a:off x="43589" y="1628800"/>
              <a:ext cx="2299744" cy="634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9045BAB-BD2B-415F-A91E-8FA391FB6A11}"/>
                </a:ext>
              </a:extLst>
            </p:cNvPr>
            <p:cNvSpPr txBox="1"/>
            <p:nvPr/>
          </p:nvSpPr>
          <p:spPr>
            <a:xfrm>
              <a:off x="173758" y="1753089"/>
              <a:ext cx="2153258"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1400" b="1" dirty="0">
                  <a:solidFill>
                    <a:schemeClr val="bg1"/>
                  </a:solidFill>
                </a:rPr>
                <a:t>Min </a:t>
              </a:r>
              <a:r>
                <a:rPr lang="pl-PL" sz="1400" b="1" dirty="0" err="1">
                  <a:solidFill>
                    <a:schemeClr val="bg1"/>
                  </a:solidFill>
                </a:rPr>
                <a:t>signal</a:t>
              </a:r>
              <a:r>
                <a:rPr lang="pl-PL" sz="1400" b="1" dirty="0">
                  <a:solidFill>
                    <a:schemeClr val="bg1"/>
                  </a:solidFill>
                </a:rPr>
                <a:t> 1,5V</a:t>
              </a:r>
              <a:endParaRPr lang="en-GB" sz="1400" b="1" dirty="0">
                <a:solidFill>
                  <a:schemeClr val="bg1"/>
                </a:solidFill>
              </a:endParaRPr>
            </a:p>
          </p:txBody>
        </p:sp>
      </p:grpSp>
      <p:sp>
        <p:nvSpPr>
          <p:cNvPr id="27" name="Rectangle: Rounded Corners 26">
            <a:extLst>
              <a:ext uri="{FF2B5EF4-FFF2-40B4-BE49-F238E27FC236}">
                <a16:creationId xmlns:a16="http://schemas.microsoft.com/office/drawing/2014/main" id="{25A66D4D-1D7C-45C0-9C1D-42CB2DA7EAD9}"/>
              </a:ext>
            </a:extLst>
          </p:cNvPr>
          <p:cNvSpPr/>
          <p:nvPr/>
        </p:nvSpPr>
        <p:spPr>
          <a:xfrm>
            <a:off x="13372" y="324635"/>
            <a:ext cx="2974452" cy="5117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B6F9C584-81CD-48CB-AE77-97B59200D98F}"/>
              </a:ext>
            </a:extLst>
          </p:cNvPr>
          <p:cNvGrpSpPr/>
          <p:nvPr/>
        </p:nvGrpSpPr>
        <p:grpSpPr>
          <a:xfrm>
            <a:off x="3104081" y="319878"/>
            <a:ext cx="4324176" cy="511518"/>
            <a:chOff x="2435351" y="3212976"/>
            <a:chExt cx="4324176" cy="511518"/>
          </a:xfrm>
        </p:grpSpPr>
        <p:sp>
          <p:nvSpPr>
            <p:cNvPr id="29" name="Rectangle: Rounded Corners 28">
              <a:extLst>
                <a:ext uri="{FF2B5EF4-FFF2-40B4-BE49-F238E27FC236}">
                  <a16:creationId xmlns:a16="http://schemas.microsoft.com/office/drawing/2014/main" id="{AD8026C5-F4A6-4E31-BB4C-2539B737E1DF}"/>
                </a:ext>
              </a:extLst>
            </p:cNvPr>
            <p:cNvSpPr/>
            <p:nvPr/>
          </p:nvSpPr>
          <p:spPr>
            <a:xfrm>
              <a:off x="2435351" y="3212976"/>
              <a:ext cx="4324176" cy="51151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dk1"/>
                </a:solidFill>
              </a:endParaRPr>
            </a:p>
          </p:txBody>
        </p:sp>
        <p:sp>
          <p:nvSpPr>
            <p:cNvPr id="30" name="Title 1">
              <a:extLst>
                <a:ext uri="{FF2B5EF4-FFF2-40B4-BE49-F238E27FC236}">
                  <a16:creationId xmlns:a16="http://schemas.microsoft.com/office/drawing/2014/main" id="{6AE0627F-80EF-4A52-9841-AA8F5B3AB77C}"/>
                </a:ext>
              </a:extLst>
            </p:cNvPr>
            <p:cNvSpPr txBox="1">
              <a:spLocks/>
            </p:cNvSpPr>
            <p:nvPr/>
          </p:nvSpPr>
          <p:spPr>
            <a:xfrm>
              <a:off x="2535118" y="3292280"/>
              <a:ext cx="3829929" cy="352909"/>
            </a:xfrm>
            <a:prstGeom prst="rect">
              <a:avLst/>
            </a:prstGeom>
          </p:spPr>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pl-PL" sz="2800" b="1" dirty="0" err="1">
                  <a:ln w="0">
                    <a:noFill/>
                  </a:ln>
                  <a:solidFill>
                    <a:schemeClr val="bg1"/>
                  </a:solidFill>
                  <a:effectLst>
                    <a:outerShdw blurRad="50800" dist="38100" dir="2700000" algn="tl" rotWithShape="0">
                      <a:prstClr val="black">
                        <a:alpha val="40000"/>
                      </a:prstClr>
                    </a:outerShdw>
                  </a:effectLst>
                </a:rPr>
                <a:t>Functionality</a:t>
              </a:r>
              <a:endParaRPr lang="da-DK" sz="2800" b="1" dirty="0">
                <a:ln w="0">
                  <a:noFill/>
                </a:ln>
                <a:solidFill>
                  <a:schemeClr val="bg1"/>
                </a:solidFill>
                <a:effectLst>
                  <a:outerShdw blurRad="50800" dist="38100" dir="2700000" algn="tl" rotWithShape="0">
                    <a:prstClr val="black">
                      <a:alpha val="40000"/>
                    </a:prstClr>
                  </a:outerShdw>
                </a:effectLst>
              </a:endParaRPr>
            </a:p>
          </p:txBody>
        </p:sp>
      </p:grpSp>
      <p:sp>
        <p:nvSpPr>
          <p:cNvPr id="36" name="Title 1">
            <a:extLst>
              <a:ext uri="{FF2B5EF4-FFF2-40B4-BE49-F238E27FC236}">
                <a16:creationId xmlns:a16="http://schemas.microsoft.com/office/drawing/2014/main" id="{699EFD13-B5EA-4066-9FDC-292F850CD1CB}"/>
              </a:ext>
            </a:extLst>
          </p:cNvPr>
          <p:cNvSpPr txBox="1">
            <a:spLocks/>
          </p:cNvSpPr>
          <p:nvPr/>
        </p:nvSpPr>
        <p:spPr>
          <a:xfrm>
            <a:off x="467544" y="399181"/>
            <a:ext cx="2448272" cy="35290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n-US" sz="2800" b="1" dirty="0">
                <a:ln w="0">
                  <a:noFill/>
                </a:ln>
                <a:solidFill>
                  <a:schemeClr val="accent1"/>
                </a:solidFill>
                <a:effectLst>
                  <a:outerShdw blurRad="50800" dist="38100" dir="2700000" algn="tl" rotWithShape="0">
                    <a:prstClr val="black">
                      <a:alpha val="40000"/>
                    </a:prstClr>
                  </a:outerShdw>
                </a:effectLst>
              </a:rPr>
              <a:t>Frese Delta T</a:t>
            </a:r>
            <a:endParaRPr lang="da-DK" sz="2800" b="1" dirty="0">
              <a:ln w="0">
                <a:noFill/>
              </a:ln>
              <a:solidFill>
                <a:schemeClr val="accent1"/>
              </a:solidFill>
              <a:effectLst>
                <a:outerShdw blurRad="50800" dist="38100" dir="2700000" algn="tl" rotWithShape="0">
                  <a:prstClr val="black">
                    <a:alpha val="40000"/>
                  </a:prstClr>
                </a:outerShdw>
              </a:effectLst>
            </a:endParaRPr>
          </a:p>
        </p:txBody>
      </p:sp>
      <p:cxnSp>
        <p:nvCxnSpPr>
          <p:cNvPr id="37" name="Straight Connector 36">
            <a:extLst>
              <a:ext uri="{FF2B5EF4-FFF2-40B4-BE49-F238E27FC236}">
                <a16:creationId xmlns:a16="http://schemas.microsoft.com/office/drawing/2014/main" id="{D26CC92F-56D3-4B20-88A9-A62DB901F43D}"/>
              </a:ext>
            </a:extLst>
          </p:cNvPr>
          <p:cNvCxnSpPr/>
          <p:nvPr/>
        </p:nvCxnSpPr>
        <p:spPr>
          <a:xfrm>
            <a:off x="139201" y="5085184"/>
            <a:ext cx="8825287" cy="0"/>
          </a:xfrm>
          <a:prstGeom prst="line">
            <a:avLst/>
          </a:prstGeom>
          <a:noFill/>
          <a:ln w="38100"/>
        </p:spPr>
        <p:style>
          <a:lnRef idx="2">
            <a:schemeClr val="accent2"/>
          </a:lnRef>
          <a:fillRef idx="1">
            <a:schemeClr val="lt1"/>
          </a:fillRef>
          <a:effectRef idx="0">
            <a:schemeClr val="accent2"/>
          </a:effectRef>
          <a:fontRef idx="minor">
            <a:schemeClr val="dk1"/>
          </a:fontRef>
        </p:style>
      </p:cxnSp>
      <p:pic>
        <p:nvPicPr>
          <p:cNvPr id="38" name="Picture 37">
            <a:extLst>
              <a:ext uri="{FF2B5EF4-FFF2-40B4-BE49-F238E27FC236}">
                <a16:creationId xmlns:a16="http://schemas.microsoft.com/office/drawing/2014/main" id="{AEBE9B51-5B50-4842-831F-BCE4EDB0317B}"/>
              </a:ext>
            </a:extLst>
          </p:cNvPr>
          <p:cNvPicPr>
            <a:picLocks noChangeAspect="1"/>
          </p:cNvPicPr>
          <p:nvPr/>
        </p:nvPicPr>
        <p:blipFill>
          <a:blip r:embed="rId4"/>
          <a:stretch>
            <a:fillRect/>
          </a:stretch>
        </p:blipFill>
        <p:spPr>
          <a:xfrm>
            <a:off x="1475656" y="2636912"/>
            <a:ext cx="2251724" cy="2013487"/>
          </a:xfrm>
          <a:prstGeom prst="rect">
            <a:avLst/>
          </a:prstGeom>
        </p:spPr>
      </p:pic>
      <p:sp>
        <p:nvSpPr>
          <p:cNvPr id="39" name="Rounded Rectangle 25">
            <a:extLst>
              <a:ext uri="{FF2B5EF4-FFF2-40B4-BE49-F238E27FC236}">
                <a16:creationId xmlns:a16="http://schemas.microsoft.com/office/drawing/2014/main" id="{DBD4B844-241C-4A1A-BEAB-689D9418ECB5}"/>
              </a:ext>
            </a:extLst>
          </p:cNvPr>
          <p:cNvSpPr/>
          <p:nvPr/>
        </p:nvSpPr>
        <p:spPr>
          <a:xfrm>
            <a:off x="1495971" y="2636912"/>
            <a:ext cx="2251724" cy="2013487"/>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19" name="Arrow: Right 18">
            <a:extLst>
              <a:ext uri="{FF2B5EF4-FFF2-40B4-BE49-F238E27FC236}">
                <a16:creationId xmlns:a16="http://schemas.microsoft.com/office/drawing/2014/main" id="{112E6602-36B7-4C69-B587-802F78C921E1}"/>
              </a:ext>
            </a:extLst>
          </p:cNvPr>
          <p:cNvSpPr/>
          <p:nvPr/>
        </p:nvSpPr>
        <p:spPr>
          <a:xfrm rot="2386929">
            <a:off x="6388422" y="2085065"/>
            <a:ext cx="1168921"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
        <p:nvSpPr>
          <p:cNvPr id="2" name="&quot;Not Allowed&quot; Symbol 1">
            <a:extLst>
              <a:ext uri="{FF2B5EF4-FFF2-40B4-BE49-F238E27FC236}">
                <a16:creationId xmlns:a16="http://schemas.microsoft.com/office/drawing/2014/main" id="{EF79A5C9-8B1F-4C47-A9DB-6C8086B7BD13}"/>
              </a:ext>
            </a:extLst>
          </p:cNvPr>
          <p:cNvSpPr/>
          <p:nvPr/>
        </p:nvSpPr>
        <p:spPr>
          <a:xfrm>
            <a:off x="7522630" y="1462297"/>
            <a:ext cx="951692" cy="951692"/>
          </a:xfrm>
          <a:prstGeom prst="noSmoking">
            <a:avLst/>
          </a:prstGeom>
          <a:solidFill>
            <a:srgbClr val="FF0000">
              <a:alpha val="17000"/>
            </a:srgbClr>
          </a:solidFill>
          <a:ln>
            <a:solidFill>
              <a:schemeClr val="accent1">
                <a:shade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Arrow: Right 22">
            <a:extLst>
              <a:ext uri="{FF2B5EF4-FFF2-40B4-BE49-F238E27FC236}">
                <a16:creationId xmlns:a16="http://schemas.microsoft.com/office/drawing/2014/main" id="{992031AD-3286-4B39-BE11-DC2D8CF3FC8B}"/>
              </a:ext>
            </a:extLst>
          </p:cNvPr>
          <p:cNvSpPr/>
          <p:nvPr/>
        </p:nvSpPr>
        <p:spPr>
          <a:xfrm rot="6990830">
            <a:off x="7579158" y="2149303"/>
            <a:ext cx="317418" cy="370693"/>
          </a:xfrm>
          <a:prstGeom prst="rightArrow">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chemeClr val="dk1"/>
              </a:solidFill>
            </a:endParaRPr>
          </a:p>
        </p:txBody>
      </p:sp>
    </p:spTree>
    <p:extLst>
      <p:ext uri="{BB962C8B-B14F-4D97-AF65-F5344CB8AC3E}">
        <p14:creationId xmlns:p14="http://schemas.microsoft.com/office/powerpoint/2010/main" val="4124031990"/>
      </p:ext>
    </p:extLst>
  </p:cSld>
  <p:clrMapOvr>
    <a:masterClrMapping/>
  </p:clrMapOvr>
</p:sld>
</file>

<file path=ppt/theme/theme1.xml><?xml version="1.0" encoding="utf-8"?>
<a:theme xmlns:a="http://schemas.openxmlformats.org/drawingml/2006/main" name="Frese PowerPoint Theme 2015 - Group">
  <a:themeElements>
    <a:clrScheme name="Frese">
      <a:dk1>
        <a:srgbClr val="000000"/>
      </a:dk1>
      <a:lt1>
        <a:sysClr val="window" lastClr="FFFFFF"/>
      </a:lt1>
      <a:dk2>
        <a:srgbClr val="1E3382"/>
      </a:dk2>
      <a:lt2>
        <a:srgbClr val="FFFFFF"/>
      </a:lt2>
      <a:accent1>
        <a:srgbClr val="1E3382"/>
      </a:accent1>
      <a:accent2>
        <a:srgbClr val="C8DA00"/>
      </a:accent2>
      <a:accent3>
        <a:srgbClr val="F17E00"/>
      </a:accent3>
      <a:accent4>
        <a:srgbClr val="0082A5"/>
      </a:accent4>
      <a:accent5>
        <a:srgbClr val="ABA38E"/>
      </a:accent5>
      <a:accent6>
        <a:srgbClr val="1E3382"/>
      </a:accent6>
      <a:hlink>
        <a:srgbClr val="0000FF"/>
      </a:hlink>
      <a:folHlink>
        <a:srgbClr val="800080"/>
      </a:folHlink>
    </a:clrScheme>
    <a:fontScheme name="Brugerdefineret 1">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2245</Words>
  <Application>Microsoft Office PowerPoint</Application>
  <PresentationFormat>Skærmshow (4:3)</PresentationFormat>
  <Paragraphs>305</Paragraphs>
  <Slides>37</Slides>
  <Notes>37</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37</vt:i4>
      </vt:variant>
    </vt:vector>
  </HeadingPairs>
  <TitlesOfParts>
    <vt:vector size="45" baseType="lpstr">
      <vt:lpstr>Arial</vt:lpstr>
      <vt:lpstr>Calibri</vt:lpstr>
      <vt:lpstr>Museo Sans Rounded 300</vt:lpstr>
      <vt:lpstr>Myriad Pro</vt:lpstr>
      <vt:lpstr>Neo Sans</vt:lpstr>
      <vt:lpstr>Symbol</vt:lpstr>
      <vt:lpstr>Wingdings</vt:lpstr>
      <vt:lpstr>Frese PowerPoint Theme 2015 - Group</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2017-09-29T09:53:00Z</dcterms:created>
  <dcterms:modified xsi:type="dcterms:W3CDTF">2017-09-29T10:01:43Z</dcterms:modified>
</cp:coreProperties>
</file>